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92" r:id="rId35"/>
  </p:sldIdLst>
  <p:sldSz cx="9144000" cy="5143500" type="screen16x9"/>
  <p:notesSz cx="6858000" cy="9144000"/>
  <p:embeddedFontLst>
    <p:embeddedFont>
      <p:font typeface="Calibri" panose="020F0502020204030204" pitchFamily="34" charset="0"/>
      <p:regular r:id="rId37"/>
      <p:bold r:id="rId38"/>
      <p:italic r:id="rId39"/>
      <p:boldItalic r:id="rId40"/>
    </p:embeddedFont>
    <p:embeddedFont>
      <p:font typeface="Montserrat" pitchFamily="2" charset="77"/>
      <p:regular r:id="rId41"/>
      <p:bold r:id="rId42"/>
      <p:italic r:id="rId43"/>
      <p:boldItalic r:id="rId44"/>
    </p:embeddedFont>
    <p:embeddedFont>
      <p:font typeface="Oswald" pitchFamily="2" charset="77"/>
      <p:regular r:id="rId45"/>
      <p:bold r:id="rId46"/>
    </p:embeddedFont>
    <p:embeddedFont>
      <p:font typeface="Source Code Pro" panose="020B0509030403020204" pitchFamily="49" charset="77"/>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9" roundtripDataSignature="AMtx7mhNMWNazdZy0M/i1z6BmWc0hqVf2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55" d="100"/>
          <a:sy n="155" d="100"/>
        </p:scale>
        <p:origin x="200" y="28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4.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59" Type="http://customschemas.google.com/relationships/presentationmetadata" Target="metadata"/><Relationship Id="rId20" Type="http://schemas.openxmlformats.org/officeDocument/2006/relationships/slide" Target="slides/slide19.xml"/><Relationship Id="rId41" Type="http://schemas.openxmlformats.org/officeDocument/2006/relationships/font" Target="fonts/font5.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 name="Google Shape;4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s"/>
              <a:t>Por ej: Podemos reconocer que la forma en que dialogamos con alguna persona ha generado malestar, daño sin necesariamente llevar critica a la exderiencia. </a:t>
            </a:r>
            <a:endParaRPr/>
          </a:p>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r>
              <a:rPr lang="es"/>
              <a:t>En primer lugar, pueden estar vinculados a recuerdos emocionales de ser criticados que pueden ser perjudiciales. En segundo lugar, las texturas emocionales que ponemos en la autoculpabilización y la autocrítica. En tercer lugar, el vínculo con las preocupaciones motivacionales (por ejemplo, la necesidad de tener éxito para evitar el rechazo). Cuando las cosas nos salen mal, podemos centrarnos en nuestros fracasos y contratiempos con frustración, con o sin autocrítica dura </a:t>
            </a:r>
            <a:endParaRPr/>
          </a:p>
          <a:p>
            <a:pPr marL="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Clr>
                <a:schemeClr val="dk1"/>
              </a:buClr>
              <a:buSzPts val="1200"/>
              <a:buFont typeface="Calibri"/>
              <a:buNone/>
            </a:pPr>
            <a:r>
              <a:rPr lang="es"/>
              <a:t>Si la gente es autocrítica, invítela a pensar en el tono emocional de su autocrítica antes, durante y después del evento. </a:t>
            </a:r>
            <a:endParaRPr/>
          </a:p>
          <a:p>
            <a:pPr marL="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Clr>
                <a:schemeClr val="dk1"/>
              </a:buClr>
              <a:buSzPts val="1200"/>
              <a:buFont typeface="Calibri"/>
              <a:buNone/>
            </a:pPr>
            <a:r>
              <a:rPr lang="es"/>
              <a:t>por ej, voy a una entrevista de trabajo, el yo interno evaluador piensa que quizas esta ansioso: oh dios, espero no cagarla!. Que pasa si no les gusto, no les parezco suficiente para el puesto.No soy bueno en entrevistas. El tono emocional de estos pensamientos es la ansiedad.</a:t>
            </a:r>
            <a:endParaRPr/>
          </a:p>
          <a:p>
            <a:pPr marL="0" lvl="0" indent="0" algn="l" rtl="0">
              <a:lnSpc>
                <a:spcPct val="100000"/>
              </a:lnSpc>
              <a:spcBef>
                <a:spcPts val="0"/>
              </a:spcBef>
              <a:spcAft>
                <a:spcPts val="0"/>
              </a:spcAft>
              <a:buClr>
                <a:schemeClr val="dk1"/>
              </a:buClr>
              <a:buSzPts val="1200"/>
              <a:buFont typeface="Calibri"/>
              <a:buNone/>
            </a:pPr>
            <a:r>
              <a:rPr lang="es"/>
              <a:t>Despues del evento: El autodialogo, tomo un tono mas hostile. Oh, realmente soy una inutil se noto mi ansiedad!!!... No sirvo para esto! van a pesnar que soy una debil! </a:t>
            </a:r>
            <a:endParaRPr/>
          </a:p>
          <a:p>
            <a:pPr marL="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Clr>
                <a:schemeClr val="dk1"/>
              </a:buClr>
              <a:buSzPts val="1200"/>
              <a:buFont typeface="Calibri"/>
              <a:buNone/>
            </a:pPr>
            <a:r>
              <a:rPr lang="es"/>
              <a:t>Para algunos consultantes puede ser útil ayudarles a notar la sutileza entre la auto-dialogo debilitante, el auto-dialogo ansioso y auto-dialogo hostil y cómo se relacionan particularmente en el tiempo. Así que es importante identificar la autocrítica en el momento y la autocrítica después del evento. </a:t>
            </a:r>
            <a:endParaRPr/>
          </a:p>
          <a:p>
            <a:pPr marL="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Clr>
                <a:schemeClr val="dk1"/>
              </a:buClr>
              <a:buSzPts val="1200"/>
              <a:buFont typeface="Calibri"/>
              <a:buNone/>
            </a:pPr>
            <a:r>
              <a:rPr lang="es"/>
              <a:t>Planificar cómo desarrollar y utilizar la autoconfianza compasiva puede ser útil en ambas fases.  En esencia, estás guiando a las personas para que cambien a las funciones de base segura y cielo seguro de la mente compasiva para contrarrestar los efectos negativos de la autocrítica.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r>
              <a:rPr lang="es"/>
              <a:t>éste está vinculado a problemas de salud mental, asociados a la depresión y a todas las formas de autocrítica perjudicial/ hostil</a:t>
            </a:r>
            <a:endParaRPr/>
          </a:p>
          <a:p>
            <a:pPr marL="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Clr>
                <a:schemeClr val="dk1"/>
              </a:buClr>
              <a:buSzPts val="1100"/>
              <a:buFont typeface="Arial"/>
              <a:buNone/>
            </a:pPr>
            <a:r>
              <a:rPr lang="es"/>
              <a:t>el término perfeccionismo autocrítico de nuevo, indicando que son los aspectos autocríticos del perfeccionismo los que parecen estar asociados con la angustia a la hora de afrontar los retos de la vida. </a:t>
            </a:r>
            <a:endParaRPr/>
          </a:p>
          <a:p>
            <a:pPr marL="0" lvl="0" indent="0" algn="l" rtl="0">
              <a:lnSpc>
                <a:spcPct val="100000"/>
              </a:lnSpc>
              <a:spcBef>
                <a:spcPts val="0"/>
              </a:spcBef>
              <a:spcAft>
                <a:spcPts val="0"/>
              </a:spcAft>
              <a:buClr>
                <a:schemeClr val="dk1"/>
              </a:buClr>
              <a:buSzPts val="1100"/>
              <a:buFont typeface="Arial"/>
              <a:buNone/>
            </a:pPr>
            <a:r>
              <a:rPr lang="es"/>
              <a:t>De hecho, ciertas formas de perfeccionismo pueden ayudarnos a esforzarnos por alcanzar altos niveles de exigencia y pueden ser útiles. Pero, ¿qué ocurre cuando tenemos dificultades y fracasamos? </a:t>
            </a:r>
            <a:endParaRPr/>
          </a:p>
          <a:p>
            <a:pPr marL="0" lvl="0" indent="0" algn="l" rtl="0">
              <a:lnSpc>
                <a:spcPct val="100000"/>
              </a:lnSpc>
              <a:spcBef>
                <a:spcPts val="0"/>
              </a:spcBef>
              <a:spcAft>
                <a:spcPts val="0"/>
              </a:spcAft>
              <a:buClr>
                <a:schemeClr val="dk1"/>
              </a:buClr>
              <a:buSzPts val="1100"/>
              <a:buFont typeface="Arial"/>
              <a:buNone/>
            </a:pPr>
            <a:r>
              <a:rPr lang="es"/>
              <a:t>Las personas deprimidas por el perfeccionismo se sienten amenazadas por el fracaso porque creen que los demás perderán el interés o serán críticos y los rechazarán.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s"/>
              <a:t>Las implicaciones clínicas son, en primer lugar, cuando se trabaja con el perfeccionismo y la autocrítica, explorar sus funciones y tipos. En segundo lugar, la CFT trata de construir la mente compasiva para llegar a los temores arquetípicos de rechazo. A veces, esto nos llevará a traumas anteriores de rechazo y acoso en el pasado, y eso a su vez puede llevarnos al duelo. </a:t>
            </a:r>
            <a:endParaRPr/>
          </a:p>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 name="Google Shape;5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400"/>
              <a:buFont typeface="Calibri"/>
              <a:buNone/>
            </a:pPr>
            <a:endParaRPr/>
          </a:p>
          <a:p>
            <a:pPr marL="0" lvl="0" indent="0" algn="l" rtl="0">
              <a:lnSpc>
                <a:spcPct val="100000"/>
              </a:lnSpc>
              <a:spcBef>
                <a:spcPts val="0"/>
              </a:spcBef>
              <a:spcAft>
                <a:spcPts val="0"/>
              </a:spcAft>
              <a:buClr>
                <a:schemeClr val="dk1"/>
              </a:buClr>
              <a:buSzPts val="1100"/>
              <a:buFont typeface="Arial"/>
              <a:buNone/>
            </a:pPr>
            <a:r>
              <a:rPr lang="es"/>
              <a:t>Dos funciones</a:t>
            </a:r>
            <a:endParaRPr/>
          </a:p>
          <a:p>
            <a:pPr marL="0" lvl="0" indent="0" algn="l" rtl="0">
              <a:lnSpc>
                <a:spcPct val="100000"/>
              </a:lnSpc>
              <a:spcBef>
                <a:spcPts val="0"/>
              </a:spcBef>
              <a:spcAft>
                <a:spcPts val="0"/>
              </a:spcAft>
              <a:buClr>
                <a:schemeClr val="dk1"/>
              </a:buClr>
              <a:buSzPts val="1100"/>
              <a:buFont typeface="Calibri"/>
              <a:buNone/>
            </a:pPr>
            <a:r>
              <a:rPr lang="es"/>
              <a:t>una se denominó "yo inadecuado" para indicar la autocrítica que se centraba en un sentimiento de inadecuación personal y en la necesidad de mejorar y hacerlo mejor, y se vincula a las preocupaciones competitivas. La segunda forma estaba relacionada con el odio a uno mismo y con el deseo de no mejorar aspectos de uno mismo, sino de deshacerse de ellos. </a:t>
            </a:r>
            <a:endParaRPr/>
          </a:p>
          <a:p>
            <a:pPr marL="0" lvl="0" indent="0" algn="l" rtl="0">
              <a:lnSpc>
                <a:spcPct val="100000"/>
              </a:lnSpc>
              <a:spcBef>
                <a:spcPts val="0"/>
              </a:spcBef>
              <a:spcAft>
                <a:spcPts val="0"/>
              </a:spcAft>
              <a:buClr>
                <a:schemeClr val="dk1"/>
              </a:buClr>
              <a:buSzPts val="1100"/>
              <a:buFont typeface="Calibri"/>
              <a:buNone/>
            </a:pPr>
            <a:endParaRPr/>
          </a:p>
          <a:p>
            <a:pPr marL="0" lvl="0" indent="0" algn="l" rtl="0">
              <a:lnSpc>
                <a:spcPct val="100000"/>
              </a:lnSpc>
              <a:spcBef>
                <a:spcPts val="0"/>
              </a:spcBef>
              <a:spcAft>
                <a:spcPts val="0"/>
              </a:spcAft>
              <a:buClr>
                <a:schemeClr val="dk1"/>
              </a:buClr>
              <a:buSzPts val="1100"/>
              <a:buFont typeface="Calibri"/>
              <a:buNone/>
            </a:pPr>
            <a:r>
              <a:rPr lang="es"/>
              <a:t>las formas que adopta la autocrítica, es decir, las maneras en que las personas expresan sus emociones vinculadas a la autocrítica, varían enormemente. Una de ellas está relacionada con la baja tolerancia a la frustración, en la que las personas se enfadan, pueden incluso golpearse las manos o romper cosas en señal de frustración por cometer errores, pero no tienen un sentimiento subyacente de inferioridad o de visión negativa de sí mismas. </a:t>
            </a:r>
            <a:endParaRPr/>
          </a:p>
          <a:p>
            <a:pPr marL="0" lvl="0" indent="0" algn="l" rtl="0">
              <a:lnSpc>
                <a:spcPct val="100000"/>
              </a:lnSpc>
              <a:spcBef>
                <a:spcPts val="0"/>
              </a:spcBef>
              <a:spcAft>
                <a:spcPts val="0"/>
              </a:spcAft>
              <a:buClr>
                <a:schemeClr val="dk1"/>
              </a:buClr>
              <a:buSzPts val="1100"/>
              <a:buFont typeface="Calibri"/>
              <a:buNone/>
            </a:pPr>
            <a:endParaRPr/>
          </a:p>
          <a:p>
            <a:pPr marL="0" lvl="0" indent="0" algn="l" rtl="0">
              <a:lnSpc>
                <a:spcPct val="100000"/>
              </a:lnSpc>
              <a:spcBef>
                <a:spcPts val="0"/>
              </a:spcBef>
              <a:spcAft>
                <a:spcPts val="0"/>
              </a:spcAft>
              <a:buClr>
                <a:schemeClr val="dk1"/>
              </a:buClr>
              <a:buSzPts val="1100"/>
              <a:buFont typeface="Calibri"/>
              <a:buNone/>
            </a:pPr>
            <a:r>
              <a:rPr lang="es"/>
              <a:t>La autocrítica puede autoperpetuarse cuando la gente cree que es importante ser duro con uno mismo porque es la forma de impulsarse. </a:t>
            </a:r>
            <a:endParaRPr/>
          </a:p>
          <a:p>
            <a:pPr marL="0" lvl="0" indent="0" algn="l" rtl="0">
              <a:lnSpc>
                <a:spcPct val="100000"/>
              </a:lnSpc>
              <a:spcBef>
                <a:spcPts val="0"/>
              </a:spcBef>
              <a:spcAft>
                <a:spcPts val="0"/>
              </a:spcAft>
              <a:buClr>
                <a:schemeClr val="dk1"/>
              </a:buClr>
              <a:buSzPts val="1100"/>
              <a:buFont typeface="Calibri"/>
              <a:buNone/>
            </a:pPr>
            <a:endParaRPr/>
          </a:p>
          <a:p>
            <a:pPr marL="0" lvl="0" indent="0" algn="l" rtl="0">
              <a:lnSpc>
                <a:spcPct val="100000"/>
              </a:lnSpc>
              <a:spcBef>
                <a:spcPts val="0"/>
              </a:spcBef>
              <a:spcAft>
                <a:spcPts val="0"/>
              </a:spcAft>
              <a:buClr>
                <a:schemeClr val="dk1"/>
              </a:buClr>
              <a:buSzPts val="1100"/>
              <a:buFont typeface="Calibri"/>
              <a:buNone/>
            </a:pPr>
            <a:r>
              <a:rPr lang="es"/>
              <a:t>La autocrítica está relacionada con medidas de soledad. </a:t>
            </a:r>
            <a:endParaRPr/>
          </a:p>
          <a:p>
            <a:pPr marL="0" lvl="0" indent="0" algn="l" rtl="0">
              <a:lnSpc>
                <a:spcPct val="100000"/>
              </a:lnSpc>
              <a:spcBef>
                <a:spcPts val="0"/>
              </a:spcBef>
              <a:spcAft>
                <a:spcPts val="0"/>
              </a:spcAft>
              <a:buClr>
                <a:schemeClr val="dk1"/>
              </a:buClr>
              <a:buSzPts val="1100"/>
              <a:buFont typeface="Calibri"/>
              <a:buNone/>
            </a:pPr>
            <a:endParaRPr/>
          </a:p>
          <a:p>
            <a:pPr marL="0" lvl="0" indent="0" algn="l" rtl="0">
              <a:lnSpc>
                <a:spcPct val="100000"/>
              </a:lnSpc>
              <a:spcBef>
                <a:spcPts val="0"/>
              </a:spcBef>
              <a:spcAft>
                <a:spcPts val="0"/>
              </a:spcAft>
              <a:buClr>
                <a:schemeClr val="dk1"/>
              </a:buClr>
              <a:buSzPts val="1100"/>
              <a:buFont typeface="Calibri"/>
              <a:buNone/>
            </a:pPr>
            <a:r>
              <a:rPr lang="es"/>
              <a:t>La autocrítica está relacionada con motivos competitivos, la búsqueda de logros y la evitación del error, a través del perfeccionismo. Cft Se centra en las cuestiones no resueltas de la vergüenza y el miedo a la desconexión social que impulsan el comportamiento competitivo. </a:t>
            </a:r>
            <a:endParaRPr/>
          </a:p>
          <a:p>
            <a:pPr marL="0" lvl="0" indent="0" algn="l" rtl="0">
              <a:lnSpc>
                <a:spcPct val="100000"/>
              </a:lnSpc>
              <a:spcBef>
                <a:spcPts val="0"/>
              </a:spcBef>
              <a:spcAft>
                <a:spcPts val="0"/>
              </a:spcAft>
              <a:buClr>
                <a:schemeClr val="dk1"/>
              </a:buClr>
              <a:buSzPts val="1100"/>
              <a:buFont typeface="Calibri"/>
              <a:buNone/>
            </a:pP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400"/>
              <a:buFont typeface="Calibri"/>
              <a:buNone/>
            </a:pPr>
            <a:endParaRPr/>
          </a:p>
          <a:p>
            <a:pPr marL="0" lvl="0" indent="0" algn="l" rtl="0">
              <a:lnSpc>
                <a:spcPct val="100000"/>
              </a:lnSpc>
              <a:spcBef>
                <a:spcPts val="0"/>
              </a:spcBef>
              <a:spcAft>
                <a:spcPts val="0"/>
              </a:spcAft>
              <a:buClr>
                <a:schemeClr val="dk1"/>
              </a:buClr>
              <a:buSzPts val="1400"/>
              <a:buFont typeface="Calibri"/>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s" sz="1300">
                <a:solidFill>
                  <a:srgbClr val="677579"/>
                </a:solidFill>
                <a:latin typeface="Montserrat"/>
                <a:ea typeface="Montserrat"/>
                <a:cs typeface="Montserrat"/>
                <a:sym typeface="Montserrat"/>
              </a:rPr>
              <a:t>La autocrítica está relacionada con medidas de soledad.</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666666"/>
              </a:buClr>
              <a:buSzPts val="1800"/>
              <a:buFont typeface="Montserrat"/>
              <a:buNone/>
            </a:pPr>
            <a:r>
              <a:rPr lang="es" sz="1800">
                <a:solidFill>
                  <a:srgbClr val="666666"/>
                </a:solidFill>
                <a:latin typeface="Montserrat"/>
                <a:ea typeface="Montserrat"/>
                <a:cs typeface="Montserrat"/>
                <a:sym typeface="Montserrat"/>
              </a:rPr>
              <a:t>Tareas terapeuticas </a:t>
            </a: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Font typeface="Calibri"/>
              <a:buNone/>
            </a:pP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rgbClr val="666666"/>
              </a:buClr>
              <a:buSzPts val="1800"/>
              <a:buFont typeface="Montserrat"/>
              <a:buNone/>
            </a:pPr>
            <a:r>
              <a:rPr lang="es" sz="1800">
                <a:solidFill>
                  <a:srgbClr val="666666"/>
                </a:solidFill>
                <a:latin typeface="Montserrat"/>
                <a:ea typeface="Montserrat"/>
                <a:cs typeface="Montserrat"/>
                <a:sym typeface="Montserrat"/>
              </a:rPr>
              <a:t>distinguir entre estar decepcionado/confiado porque no podemos alcanzar nuestros ideales y la autocrítica, que es una reacción a la decepción. podemos aprender a trabajar con la decepción sin una reacción de autoagresión. </a:t>
            </a: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Font typeface="Calibri"/>
              <a:buNone/>
            </a:pP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rgbClr val="666666"/>
              </a:buClr>
              <a:buSzPts val="1800"/>
              <a:buFont typeface="Montserrat"/>
              <a:buNone/>
            </a:pPr>
            <a:r>
              <a:rPr lang="es" sz="1800">
                <a:solidFill>
                  <a:srgbClr val="666666"/>
                </a:solidFill>
                <a:latin typeface="Montserrat"/>
                <a:ea typeface="Montserrat"/>
                <a:cs typeface="Montserrat"/>
                <a:sym typeface="Montserrat"/>
              </a:rPr>
              <a:t>los ideales elevados no son el problema en sí mismos porque pueden ser una guía para nosotros, pero es la forma en que nos enfrentamos al hecho de no acercarnos lo suficiente lo que nos deja con esa sensación de decepción y frustración. </a:t>
            </a: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Font typeface="Calibri"/>
              <a:buNone/>
            </a:pP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rgbClr val="666666"/>
              </a:buClr>
              <a:buSzPts val="1800"/>
              <a:buFont typeface="Montserrat"/>
              <a:buNone/>
            </a:pPr>
            <a:r>
              <a:rPr lang="es" sz="1800">
                <a:solidFill>
                  <a:srgbClr val="666666"/>
                </a:solidFill>
                <a:latin typeface="Montserrat"/>
                <a:ea typeface="Montserrat"/>
                <a:cs typeface="Montserrat"/>
                <a:sym typeface="Montserrat"/>
              </a:rPr>
              <a:t>La autocrítica puede bloquear nuestra capacidad de ser sensibles y procesar nuestras emociones asociadas a la decepción. </a:t>
            </a: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Font typeface="Calibri"/>
              <a:buNone/>
            </a:pP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Font typeface="Calibri"/>
              <a:buNone/>
            </a:pP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endParaRPr sz="1800">
              <a:solidFill>
                <a:srgbClr val="666666"/>
              </a:solidFill>
              <a:latin typeface="Montserrat"/>
              <a:ea typeface="Montserrat"/>
              <a:cs typeface="Montserrat"/>
              <a:sym typeface="Montserrat"/>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666666"/>
              </a:buClr>
              <a:buSzPts val="1800"/>
              <a:buFont typeface="Montserrat"/>
              <a:buNone/>
            </a:pPr>
            <a:r>
              <a:rPr lang="es" sz="1800">
                <a:solidFill>
                  <a:srgbClr val="666666"/>
                </a:solidFill>
                <a:latin typeface="Montserrat"/>
                <a:ea typeface="Montserrat"/>
                <a:cs typeface="Montserrat"/>
                <a:sym typeface="Montserrat"/>
              </a:rPr>
              <a:t>Tareas terapeuticas </a:t>
            </a: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Font typeface="Calibri"/>
              <a:buNone/>
            </a:pP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rgbClr val="666666"/>
              </a:buClr>
              <a:buSzPts val="1800"/>
              <a:buFont typeface="Montserrat"/>
              <a:buNone/>
            </a:pPr>
            <a:r>
              <a:rPr lang="es" sz="1800">
                <a:solidFill>
                  <a:srgbClr val="666666"/>
                </a:solidFill>
                <a:latin typeface="Montserrat"/>
                <a:ea typeface="Montserrat"/>
                <a:cs typeface="Montserrat"/>
                <a:sym typeface="Montserrat"/>
              </a:rPr>
              <a:t>distinguir entre estar decepcionado/confiado porque no podemos alcanzar nuestros ideales y la autocrítica, que es una reacción a la decepción. podemos aprender a trabajar con la decepción sin una reacción de autoagresión. </a:t>
            </a: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Font typeface="Calibri"/>
              <a:buNone/>
            </a:pP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rgbClr val="666666"/>
              </a:buClr>
              <a:buSzPts val="1800"/>
              <a:buFont typeface="Montserrat"/>
              <a:buNone/>
            </a:pPr>
            <a:r>
              <a:rPr lang="es" sz="1800">
                <a:solidFill>
                  <a:srgbClr val="666666"/>
                </a:solidFill>
                <a:latin typeface="Montserrat"/>
                <a:ea typeface="Montserrat"/>
                <a:cs typeface="Montserrat"/>
                <a:sym typeface="Montserrat"/>
              </a:rPr>
              <a:t>los ideales elevados no son el problema en sí mismos porque pueden ser una guía para nosotros, pero es la forma en que nos enfrentamos al hecho de no acercarnos lo suficiente lo que nos deja con esa sensación de decepción y frustración. </a:t>
            </a: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Font typeface="Calibri"/>
              <a:buNone/>
            </a:pP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rgbClr val="666666"/>
              </a:buClr>
              <a:buSzPts val="1800"/>
              <a:buFont typeface="Montserrat"/>
              <a:buNone/>
            </a:pPr>
            <a:r>
              <a:rPr lang="es" sz="1800">
                <a:solidFill>
                  <a:srgbClr val="666666"/>
                </a:solidFill>
                <a:latin typeface="Montserrat"/>
                <a:ea typeface="Montserrat"/>
                <a:cs typeface="Montserrat"/>
                <a:sym typeface="Montserrat"/>
              </a:rPr>
              <a:t>La autocrítica puede bloquear nuestra capacidad de ser sensibles y procesar nuestras emociones asociadas a la decepción. </a:t>
            </a: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Font typeface="Calibri"/>
              <a:buNone/>
            </a:pP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Font typeface="Calibri"/>
              <a:buNone/>
            </a:pPr>
            <a:endParaRPr sz="1800">
              <a:solidFill>
                <a:srgbClr val="666666"/>
              </a:solidFill>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endParaRPr sz="1800">
              <a:solidFill>
                <a:srgbClr val="666666"/>
              </a:solidFill>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2a101a0fa39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2a101a0fa39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3" name="Google Shape;31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 name="Google Shape;62;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2a101a0fa3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2a101a0fa3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a:t>que es para ustedes la autocritica?</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 name="Google Shape;73;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 name="Google Shape;79;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r>
              <a:rPr lang="es"/>
              <a:t>cual creen que puede ser util y cual perjudicial</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ctrTitle"/>
          </p:nvPr>
        </p:nvSpPr>
        <p:spPr>
          <a:xfrm>
            <a:off x="422142" y="34700"/>
            <a:ext cx="8282400" cy="2109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Clr>
                <a:schemeClr val="lt1"/>
              </a:buClr>
              <a:buSzPts val="6000"/>
              <a:buNone/>
              <a:defRPr sz="6000">
                <a:solidFill>
                  <a:schemeClr val="lt1"/>
                </a:solidFill>
              </a:defRPr>
            </a:lvl2pPr>
            <a:lvl3pPr lvl="2" algn="ctr">
              <a:lnSpc>
                <a:spcPct val="100000"/>
              </a:lnSpc>
              <a:spcBef>
                <a:spcPts val="0"/>
              </a:spcBef>
              <a:spcAft>
                <a:spcPts val="0"/>
              </a:spcAft>
              <a:buClr>
                <a:schemeClr val="lt1"/>
              </a:buClr>
              <a:buSzPts val="6000"/>
              <a:buNone/>
              <a:defRPr sz="6000">
                <a:solidFill>
                  <a:schemeClr val="lt1"/>
                </a:solidFill>
              </a:defRPr>
            </a:lvl3pPr>
            <a:lvl4pPr lvl="3" algn="ctr">
              <a:lnSpc>
                <a:spcPct val="100000"/>
              </a:lnSpc>
              <a:spcBef>
                <a:spcPts val="0"/>
              </a:spcBef>
              <a:spcAft>
                <a:spcPts val="0"/>
              </a:spcAft>
              <a:buClr>
                <a:schemeClr val="lt1"/>
              </a:buClr>
              <a:buSzPts val="6000"/>
              <a:buNone/>
              <a:defRPr sz="6000">
                <a:solidFill>
                  <a:schemeClr val="lt1"/>
                </a:solidFill>
              </a:defRPr>
            </a:lvl4pPr>
            <a:lvl5pPr lvl="4" algn="ctr">
              <a:lnSpc>
                <a:spcPct val="100000"/>
              </a:lnSpc>
              <a:spcBef>
                <a:spcPts val="0"/>
              </a:spcBef>
              <a:spcAft>
                <a:spcPts val="0"/>
              </a:spcAft>
              <a:buClr>
                <a:schemeClr val="lt1"/>
              </a:buClr>
              <a:buSzPts val="6000"/>
              <a:buNone/>
              <a:defRPr sz="6000">
                <a:solidFill>
                  <a:schemeClr val="lt1"/>
                </a:solidFill>
              </a:defRPr>
            </a:lvl5pPr>
            <a:lvl6pPr lvl="5" algn="ctr">
              <a:lnSpc>
                <a:spcPct val="100000"/>
              </a:lnSpc>
              <a:spcBef>
                <a:spcPts val="0"/>
              </a:spcBef>
              <a:spcAft>
                <a:spcPts val="0"/>
              </a:spcAft>
              <a:buClr>
                <a:schemeClr val="lt1"/>
              </a:buClr>
              <a:buSzPts val="6000"/>
              <a:buNone/>
              <a:defRPr sz="6000">
                <a:solidFill>
                  <a:schemeClr val="lt1"/>
                </a:solidFill>
              </a:defRPr>
            </a:lvl6pPr>
            <a:lvl7pPr lvl="6" algn="ctr">
              <a:lnSpc>
                <a:spcPct val="100000"/>
              </a:lnSpc>
              <a:spcBef>
                <a:spcPts val="0"/>
              </a:spcBef>
              <a:spcAft>
                <a:spcPts val="0"/>
              </a:spcAft>
              <a:buClr>
                <a:schemeClr val="lt1"/>
              </a:buClr>
              <a:buSzPts val="6000"/>
              <a:buNone/>
              <a:defRPr sz="6000">
                <a:solidFill>
                  <a:schemeClr val="lt1"/>
                </a:solidFill>
              </a:defRPr>
            </a:lvl7pPr>
            <a:lvl8pPr lvl="7" algn="ctr">
              <a:lnSpc>
                <a:spcPct val="100000"/>
              </a:lnSpc>
              <a:spcBef>
                <a:spcPts val="0"/>
              </a:spcBef>
              <a:spcAft>
                <a:spcPts val="0"/>
              </a:spcAft>
              <a:buClr>
                <a:schemeClr val="lt1"/>
              </a:buClr>
              <a:buSzPts val="6000"/>
              <a:buNone/>
              <a:defRPr sz="6000">
                <a:solidFill>
                  <a:schemeClr val="lt1"/>
                </a:solidFill>
              </a:defRPr>
            </a:lvl8pPr>
            <a:lvl9pPr lvl="8" algn="ctr">
              <a:lnSpc>
                <a:spcPct val="100000"/>
              </a:lnSpc>
              <a:spcBef>
                <a:spcPts val="0"/>
              </a:spcBef>
              <a:spcAft>
                <a:spcPts val="0"/>
              </a:spcAft>
              <a:buClr>
                <a:schemeClr val="lt1"/>
              </a:buClr>
              <a:buSzPts val="6000"/>
              <a:buNone/>
              <a:defRPr sz="6000">
                <a:solidFill>
                  <a:schemeClr val="lt1"/>
                </a:solidFill>
              </a:defRPr>
            </a:lvl9pPr>
          </a:lstStyle>
          <a:p>
            <a:endParaRPr/>
          </a:p>
        </p:txBody>
      </p:sp>
      <p:sp>
        <p:nvSpPr>
          <p:cNvPr id="11" name="Google Shape;11;p12"/>
          <p:cNvSpPr txBox="1">
            <a:spLocks noGrp="1"/>
          </p:cNvSpPr>
          <p:nvPr>
            <p:ph type="subTitle" idx="1"/>
          </p:nvPr>
        </p:nvSpPr>
        <p:spPr>
          <a:xfrm>
            <a:off x="422142" y="2026650"/>
            <a:ext cx="8282400" cy="1260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000"/>
              <a:buNone/>
              <a:defRPr sz="3000"/>
            </a:lvl1pPr>
            <a:lvl2pPr lvl="1" algn="ctr">
              <a:lnSpc>
                <a:spcPct val="100000"/>
              </a:lnSpc>
              <a:spcBef>
                <a:spcPts val="0"/>
              </a:spcBef>
              <a:spcAft>
                <a:spcPts val="0"/>
              </a:spcAft>
              <a:buSzPts val="3600"/>
              <a:buFont typeface="Oswald"/>
              <a:buNone/>
              <a:defRPr sz="3600">
                <a:latin typeface="Oswald"/>
                <a:ea typeface="Oswald"/>
                <a:cs typeface="Oswald"/>
                <a:sym typeface="Oswald"/>
              </a:defRPr>
            </a:lvl2pPr>
            <a:lvl3pPr lvl="2" algn="ctr">
              <a:lnSpc>
                <a:spcPct val="100000"/>
              </a:lnSpc>
              <a:spcBef>
                <a:spcPts val="0"/>
              </a:spcBef>
              <a:spcAft>
                <a:spcPts val="0"/>
              </a:spcAft>
              <a:buSzPts val="3600"/>
              <a:buFont typeface="Oswald"/>
              <a:buNone/>
              <a:defRPr sz="3600">
                <a:latin typeface="Oswald"/>
                <a:ea typeface="Oswald"/>
                <a:cs typeface="Oswald"/>
                <a:sym typeface="Oswald"/>
              </a:defRPr>
            </a:lvl3pPr>
            <a:lvl4pPr lvl="3" algn="ctr">
              <a:lnSpc>
                <a:spcPct val="100000"/>
              </a:lnSpc>
              <a:spcBef>
                <a:spcPts val="0"/>
              </a:spcBef>
              <a:spcAft>
                <a:spcPts val="0"/>
              </a:spcAft>
              <a:buSzPts val="3600"/>
              <a:buFont typeface="Oswald"/>
              <a:buNone/>
              <a:defRPr sz="3600">
                <a:latin typeface="Oswald"/>
                <a:ea typeface="Oswald"/>
                <a:cs typeface="Oswald"/>
                <a:sym typeface="Oswald"/>
              </a:defRPr>
            </a:lvl4pPr>
            <a:lvl5pPr lvl="4" algn="ctr">
              <a:lnSpc>
                <a:spcPct val="100000"/>
              </a:lnSpc>
              <a:spcBef>
                <a:spcPts val="0"/>
              </a:spcBef>
              <a:spcAft>
                <a:spcPts val="0"/>
              </a:spcAft>
              <a:buSzPts val="3600"/>
              <a:buFont typeface="Oswald"/>
              <a:buNone/>
              <a:defRPr sz="3600">
                <a:latin typeface="Oswald"/>
                <a:ea typeface="Oswald"/>
                <a:cs typeface="Oswald"/>
                <a:sym typeface="Oswald"/>
              </a:defRPr>
            </a:lvl5pPr>
            <a:lvl6pPr lvl="5" algn="ctr">
              <a:lnSpc>
                <a:spcPct val="100000"/>
              </a:lnSpc>
              <a:spcBef>
                <a:spcPts val="0"/>
              </a:spcBef>
              <a:spcAft>
                <a:spcPts val="0"/>
              </a:spcAft>
              <a:buSzPts val="3600"/>
              <a:buFont typeface="Oswald"/>
              <a:buNone/>
              <a:defRPr sz="3600">
                <a:latin typeface="Oswald"/>
                <a:ea typeface="Oswald"/>
                <a:cs typeface="Oswald"/>
                <a:sym typeface="Oswald"/>
              </a:defRPr>
            </a:lvl6pPr>
            <a:lvl7pPr lvl="6" algn="ctr">
              <a:lnSpc>
                <a:spcPct val="100000"/>
              </a:lnSpc>
              <a:spcBef>
                <a:spcPts val="0"/>
              </a:spcBef>
              <a:spcAft>
                <a:spcPts val="0"/>
              </a:spcAft>
              <a:buSzPts val="3600"/>
              <a:buFont typeface="Oswald"/>
              <a:buNone/>
              <a:defRPr sz="3600">
                <a:latin typeface="Oswald"/>
                <a:ea typeface="Oswald"/>
                <a:cs typeface="Oswald"/>
                <a:sym typeface="Oswald"/>
              </a:defRPr>
            </a:lvl7pPr>
            <a:lvl8pPr lvl="7" algn="ctr">
              <a:lnSpc>
                <a:spcPct val="100000"/>
              </a:lnSpc>
              <a:spcBef>
                <a:spcPts val="0"/>
              </a:spcBef>
              <a:spcAft>
                <a:spcPts val="0"/>
              </a:spcAft>
              <a:buSzPts val="3600"/>
              <a:buFont typeface="Oswald"/>
              <a:buNone/>
              <a:defRPr sz="3600">
                <a:latin typeface="Oswald"/>
                <a:ea typeface="Oswald"/>
                <a:cs typeface="Oswald"/>
                <a:sym typeface="Oswald"/>
              </a:defRPr>
            </a:lvl8pPr>
            <a:lvl9pPr lvl="8" algn="ctr">
              <a:lnSpc>
                <a:spcPct val="100000"/>
              </a:lnSpc>
              <a:spcBef>
                <a:spcPts val="0"/>
              </a:spcBef>
              <a:spcAft>
                <a:spcPts val="0"/>
              </a:spcAft>
              <a:buSzPts val="3600"/>
              <a:buFont typeface="Oswald"/>
              <a:buNone/>
              <a:defRPr sz="3600">
                <a:latin typeface="Oswald"/>
                <a:ea typeface="Oswald"/>
                <a:cs typeface="Oswald"/>
                <a:sym typeface="Oswald"/>
              </a:defRPr>
            </a:lvl9pPr>
          </a:lstStyle>
          <a:p>
            <a:endParaRPr/>
          </a:p>
        </p:txBody>
      </p:sp>
      <p:sp>
        <p:nvSpPr>
          <p:cNvPr id="12" name="Google Shape;12;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
              <a:t>‹Nº›</a:t>
            </a:fld>
            <a:endParaRPr/>
          </a:p>
        </p:txBody>
      </p:sp>
      <p:pic>
        <p:nvPicPr>
          <p:cNvPr id="13" name="Google Shape;13;p12"/>
          <p:cNvPicPr preferRelativeResize="0"/>
          <p:nvPr/>
        </p:nvPicPr>
        <p:blipFill rotWithShape="1">
          <a:blip r:embed="rId3">
            <a:alphaModFix/>
          </a:blip>
          <a:srcRect/>
          <a:stretch/>
        </p:blipFill>
        <p:spPr>
          <a:xfrm>
            <a:off x="2710870" y="3411550"/>
            <a:ext cx="3708274" cy="10516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A7B17"/>
          </p15:clr>
        </p15:guide>
        <p15:guide id="2" pos="2880">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14"/>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16" name="Google Shape;16;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
              <a:t>‹Nº›</a:t>
            </a:fld>
            <a:endParaRPr/>
          </a:p>
        </p:txBody>
      </p:sp>
      <p:pic>
        <p:nvPicPr>
          <p:cNvPr id="17" name="Google Shape;17;p14"/>
          <p:cNvPicPr preferRelativeResize="0"/>
          <p:nvPr/>
        </p:nvPicPr>
        <p:blipFill rotWithShape="1">
          <a:blip r:embed="rId3">
            <a:alphaModFix/>
          </a:blip>
          <a:srcRect/>
          <a:stretch/>
        </p:blipFill>
        <p:spPr>
          <a:xfrm>
            <a:off x="3711600" y="4507200"/>
            <a:ext cx="1729074" cy="490325"/>
          </a:xfrm>
          <a:prstGeom prst="rect">
            <a:avLst/>
          </a:prstGeom>
          <a:noFill/>
          <a:ln>
            <a:noFill/>
          </a:ln>
        </p:spPr>
      </p:pic>
    </p:spTree>
  </p:cSld>
  <p:clrMapOvr>
    <a:masterClrMapping/>
  </p:clrMapOvr>
  <p:extLst>
    <p:ext uri="{DCECCB84-F9BA-43D5-87BE-67443E8EF086}">
      <p15:sldGuideLst xmlns:p15="http://schemas.microsoft.com/office/powerpoint/2012/main">
        <p15:guide id="1" pos="2880">
          <p15:clr>
            <a:srgbClr val="FA7B17"/>
          </p15:clr>
        </p15:guide>
        <p15:guide id="2" orient="horz" pos="1587">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cuerpo 1">
  <p:cSld name="TITLE_AND_BODY_1">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15"/>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000"/>
              <a:buNone/>
              <a:defRPr b="1"/>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0" name="Google Shape;20;p15"/>
          <p:cNvSpPr txBox="1">
            <a:spLocks noGrp="1"/>
          </p:cNvSpPr>
          <p:nvPr>
            <p:ph type="body" idx="1"/>
          </p:nvPr>
        </p:nvSpPr>
        <p:spPr>
          <a:xfrm>
            <a:off x="311700" y="1327800"/>
            <a:ext cx="8520600" cy="21630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0"/>
              </a:spcBef>
              <a:spcAft>
                <a:spcPts val="0"/>
              </a:spcAft>
              <a:buSzPts val="1800"/>
              <a:buChar char="●"/>
              <a:defRPr/>
            </a:lvl1pPr>
            <a:lvl2pPr marL="914400" lvl="1" indent="-317500" algn="l">
              <a:lnSpc>
                <a:spcPct val="100000"/>
              </a:lnSpc>
              <a:spcBef>
                <a:spcPts val="1000"/>
              </a:spcBef>
              <a:spcAft>
                <a:spcPts val="0"/>
              </a:spcAft>
              <a:buSzPts val="1400"/>
              <a:buChar char="○"/>
              <a:defRPr/>
            </a:lvl2pPr>
            <a:lvl3pPr marL="1371600" lvl="2" indent="-317500" algn="l">
              <a:lnSpc>
                <a:spcPct val="100000"/>
              </a:lnSpc>
              <a:spcBef>
                <a:spcPts val="1000"/>
              </a:spcBef>
              <a:spcAft>
                <a:spcPts val="0"/>
              </a:spcAft>
              <a:buSzPts val="1400"/>
              <a:buChar char="■"/>
              <a:defRPr/>
            </a:lvl3pPr>
            <a:lvl4pPr marL="1828800" lvl="3" indent="-317500" algn="l">
              <a:lnSpc>
                <a:spcPct val="100000"/>
              </a:lnSpc>
              <a:spcBef>
                <a:spcPts val="1000"/>
              </a:spcBef>
              <a:spcAft>
                <a:spcPts val="0"/>
              </a:spcAft>
              <a:buSzPts val="1400"/>
              <a:buChar char="●"/>
              <a:defRPr/>
            </a:lvl4pPr>
            <a:lvl5pPr marL="2286000" lvl="4" indent="-317500" algn="l">
              <a:lnSpc>
                <a:spcPct val="100000"/>
              </a:lnSpc>
              <a:spcBef>
                <a:spcPts val="1000"/>
              </a:spcBef>
              <a:spcAft>
                <a:spcPts val="0"/>
              </a:spcAft>
              <a:buSzPts val="1400"/>
              <a:buChar char="○"/>
              <a:defRPr/>
            </a:lvl5pPr>
            <a:lvl6pPr marL="2743200" lvl="5" indent="-317500" algn="l">
              <a:lnSpc>
                <a:spcPct val="100000"/>
              </a:lnSpc>
              <a:spcBef>
                <a:spcPts val="0"/>
              </a:spcBef>
              <a:spcAft>
                <a:spcPts val="0"/>
              </a:spcAft>
              <a:buSzPts val="1400"/>
              <a:buChar char="■"/>
              <a:defRPr/>
            </a:lvl6pPr>
            <a:lvl7pPr marL="3200400" lvl="6" indent="-317500" algn="l">
              <a:lnSpc>
                <a:spcPct val="100000"/>
              </a:lnSpc>
              <a:spcBef>
                <a:spcPts val="0"/>
              </a:spcBef>
              <a:spcAft>
                <a:spcPts val="0"/>
              </a:spcAft>
              <a:buSzPts val="1400"/>
              <a:buChar char="●"/>
              <a:defRPr/>
            </a:lvl7pPr>
            <a:lvl8pPr marL="3657600" lvl="7" indent="-317500" algn="l">
              <a:lnSpc>
                <a:spcPct val="100000"/>
              </a:lnSpc>
              <a:spcBef>
                <a:spcPts val="0"/>
              </a:spcBef>
              <a:spcAft>
                <a:spcPts val="0"/>
              </a:spcAft>
              <a:buSzPts val="1400"/>
              <a:buChar char="○"/>
              <a:defRPr/>
            </a:lvl8pPr>
            <a:lvl9pPr marL="4114800" lvl="8" indent="-317500" algn="l">
              <a:lnSpc>
                <a:spcPct val="100000"/>
              </a:lnSpc>
              <a:spcBef>
                <a:spcPts val="0"/>
              </a:spcBef>
              <a:spcAft>
                <a:spcPts val="0"/>
              </a:spcAft>
              <a:buSzPts val="1400"/>
              <a:buChar char="■"/>
              <a:defRPr/>
            </a:lvl9pPr>
          </a:lstStyle>
          <a:p>
            <a:endParaRPr/>
          </a:p>
        </p:txBody>
      </p:sp>
      <p:sp>
        <p:nvSpPr>
          <p:cNvPr id="21" name="Google Shape;21;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
              <a:t>‹Nº›</a:t>
            </a:fld>
            <a:endParaRPr/>
          </a:p>
        </p:txBody>
      </p:sp>
      <p:pic>
        <p:nvPicPr>
          <p:cNvPr id="22" name="Google Shape;22;p15"/>
          <p:cNvPicPr preferRelativeResize="0"/>
          <p:nvPr/>
        </p:nvPicPr>
        <p:blipFill rotWithShape="1">
          <a:blip r:embed="rId3">
            <a:alphaModFix/>
          </a:blip>
          <a:srcRect/>
          <a:stretch/>
        </p:blipFill>
        <p:spPr>
          <a:xfrm>
            <a:off x="3711600" y="4507200"/>
            <a:ext cx="1728000" cy="4896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
              <a:t>‹Nº›</a:t>
            </a:fld>
            <a:endParaRPr/>
          </a:p>
        </p:txBody>
      </p:sp>
      <p:sp>
        <p:nvSpPr>
          <p:cNvPr id="25" name="Google Shape;25;p18"/>
          <p:cNvSpPr txBox="1">
            <a:spLocks noGrp="1"/>
          </p:cNvSpPr>
          <p:nvPr>
            <p:ph type="ctrTitle"/>
          </p:nvPr>
        </p:nvSpPr>
        <p:spPr>
          <a:xfrm>
            <a:off x="430800" y="375900"/>
            <a:ext cx="8282400" cy="13767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800"/>
              <a:buNone/>
              <a:defRPr sz="4800" b="1"/>
            </a:lvl1pPr>
            <a:lvl2pPr lvl="1" algn="ctr">
              <a:lnSpc>
                <a:spcPct val="100000"/>
              </a:lnSpc>
              <a:spcBef>
                <a:spcPts val="0"/>
              </a:spcBef>
              <a:spcAft>
                <a:spcPts val="0"/>
              </a:spcAft>
              <a:buClr>
                <a:schemeClr val="lt1"/>
              </a:buClr>
              <a:buSzPts val="6000"/>
              <a:buNone/>
              <a:defRPr sz="6000">
                <a:solidFill>
                  <a:schemeClr val="lt1"/>
                </a:solidFill>
              </a:defRPr>
            </a:lvl2pPr>
            <a:lvl3pPr lvl="2" algn="ctr">
              <a:lnSpc>
                <a:spcPct val="100000"/>
              </a:lnSpc>
              <a:spcBef>
                <a:spcPts val="0"/>
              </a:spcBef>
              <a:spcAft>
                <a:spcPts val="0"/>
              </a:spcAft>
              <a:buClr>
                <a:schemeClr val="lt1"/>
              </a:buClr>
              <a:buSzPts val="6000"/>
              <a:buNone/>
              <a:defRPr sz="6000">
                <a:solidFill>
                  <a:schemeClr val="lt1"/>
                </a:solidFill>
              </a:defRPr>
            </a:lvl3pPr>
            <a:lvl4pPr lvl="3" algn="ctr">
              <a:lnSpc>
                <a:spcPct val="100000"/>
              </a:lnSpc>
              <a:spcBef>
                <a:spcPts val="0"/>
              </a:spcBef>
              <a:spcAft>
                <a:spcPts val="0"/>
              </a:spcAft>
              <a:buClr>
                <a:schemeClr val="lt1"/>
              </a:buClr>
              <a:buSzPts val="6000"/>
              <a:buNone/>
              <a:defRPr sz="6000">
                <a:solidFill>
                  <a:schemeClr val="lt1"/>
                </a:solidFill>
              </a:defRPr>
            </a:lvl4pPr>
            <a:lvl5pPr lvl="4" algn="ctr">
              <a:lnSpc>
                <a:spcPct val="100000"/>
              </a:lnSpc>
              <a:spcBef>
                <a:spcPts val="0"/>
              </a:spcBef>
              <a:spcAft>
                <a:spcPts val="0"/>
              </a:spcAft>
              <a:buClr>
                <a:schemeClr val="lt1"/>
              </a:buClr>
              <a:buSzPts val="6000"/>
              <a:buNone/>
              <a:defRPr sz="6000">
                <a:solidFill>
                  <a:schemeClr val="lt1"/>
                </a:solidFill>
              </a:defRPr>
            </a:lvl5pPr>
            <a:lvl6pPr lvl="5" algn="ctr">
              <a:lnSpc>
                <a:spcPct val="100000"/>
              </a:lnSpc>
              <a:spcBef>
                <a:spcPts val="0"/>
              </a:spcBef>
              <a:spcAft>
                <a:spcPts val="0"/>
              </a:spcAft>
              <a:buClr>
                <a:schemeClr val="lt1"/>
              </a:buClr>
              <a:buSzPts val="6000"/>
              <a:buNone/>
              <a:defRPr sz="6000">
                <a:solidFill>
                  <a:schemeClr val="lt1"/>
                </a:solidFill>
              </a:defRPr>
            </a:lvl6pPr>
            <a:lvl7pPr lvl="6" algn="ctr">
              <a:lnSpc>
                <a:spcPct val="100000"/>
              </a:lnSpc>
              <a:spcBef>
                <a:spcPts val="0"/>
              </a:spcBef>
              <a:spcAft>
                <a:spcPts val="0"/>
              </a:spcAft>
              <a:buClr>
                <a:schemeClr val="lt1"/>
              </a:buClr>
              <a:buSzPts val="6000"/>
              <a:buNone/>
              <a:defRPr sz="6000">
                <a:solidFill>
                  <a:schemeClr val="lt1"/>
                </a:solidFill>
              </a:defRPr>
            </a:lvl7pPr>
            <a:lvl8pPr lvl="7" algn="ctr">
              <a:lnSpc>
                <a:spcPct val="100000"/>
              </a:lnSpc>
              <a:spcBef>
                <a:spcPts val="0"/>
              </a:spcBef>
              <a:spcAft>
                <a:spcPts val="0"/>
              </a:spcAft>
              <a:buClr>
                <a:schemeClr val="lt1"/>
              </a:buClr>
              <a:buSzPts val="6000"/>
              <a:buNone/>
              <a:defRPr sz="6000">
                <a:solidFill>
                  <a:schemeClr val="lt1"/>
                </a:solidFill>
              </a:defRPr>
            </a:lvl8pPr>
            <a:lvl9pPr lvl="8" algn="ctr">
              <a:lnSpc>
                <a:spcPct val="100000"/>
              </a:lnSpc>
              <a:spcBef>
                <a:spcPts val="0"/>
              </a:spcBef>
              <a:spcAft>
                <a:spcPts val="0"/>
              </a:spcAft>
              <a:buClr>
                <a:schemeClr val="lt1"/>
              </a:buClr>
              <a:buSzPts val="6000"/>
              <a:buNone/>
              <a:defRPr sz="6000">
                <a:solidFill>
                  <a:schemeClr val="lt1"/>
                </a:solidFill>
              </a:defRPr>
            </a:lvl9pPr>
          </a:lstStyle>
          <a:p>
            <a:endParaRPr/>
          </a:p>
        </p:txBody>
      </p:sp>
      <p:pic>
        <p:nvPicPr>
          <p:cNvPr id="26" name="Google Shape;26;p18"/>
          <p:cNvPicPr preferRelativeResize="0"/>
          <p:nvPr/>
        </p:nvPicPr>
        <p:blipFill rotWithShape="1">
          <a:blip r:embed="rId3">
            <a:alphaModFix/>
          </a:blip>
          <a:srcRect/>
          <a:stretch/>
        </p:blipFill>
        <p:spPr>
          <a:xfrm>
            <a:off x="1634238" y="2886450"/>
            <a:ext cx="5863950" cy="1662925"/>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A7B17"/>
          </p15:clr>
        </p15:guide>
        <p15:guide id="2" pos="2880">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bg>
      <p:bgPr>
        <a:blipFill>
          <a:blip r:embed="rId2">
            <a:alphaModFix/>
          </a:blip>
          <a:stretch>
            <a:fillRect/>
          </a:stretch>
        </a:blipFill>
        <a:effectLst/>
      </p:bgPr>
    </p:bg>
    <p:spTree>
      <p:nvGrpSpPr>
        <p:cNvPr id="1" name="Shape 32"/>
        <p:cNvGrpSpPr/>
        <p:nvPr/>
      </p:nvGrpSpPr>
      <p:grpSpPr>
        <a:xfrm>
          <a:off x="0" y="0"/>
          <a:ext cx="0" cy="0"/>
          <a:chOff x="0" y="0"/>
          <a:chExt cx="0" cy="0"/>
        </a:xfrm>
      </p:grpSpPr>
      <p:sp>
        <p:nvSpPr>
          <p:cNvPr id="33" name="Google Shape;33;p13"/>
          <p:cNvSpPr txBox="1">
            <a:spLocks noGrp="1"/>
          </p:cNvSpPr>
          <p:nvPr>
            <p:ph type="title"/>
          </p:nvPr>
        </p:nvSpPr>
        <p:spPr>
          <a:xfrm>
            <a:off x="490250" y="528900"/>
            <a:ext cx="5678100" cy="40857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500"/>
              <a:buNone/>
              <a:defRPr sz="4500"/>
            </a:lvl1pPr>
            <a:lvl2pPr lvl="1" algn="l">
              <a:lnSpc>
                <a:spcPct val="100000"/>
              </a:lnSpc>
              <a:spcBef>
                <a:spcPts val="0"/>
              </a:spcBef>
              <a:spcAft>
                <a:spcPts val="0"/>
              </a:spcAft>
              <a:buClr>
                <a:schemeClr val="lt1"/>
              </a:buClr>
              <a:buSzPts val="5400"/>
              <a:buNone/>
              <a:defRPr sz="5400">
                <a:solidFill>
                  <a:schemeClr val="lt1"/>
                </a:solidFill>
              </a:defRPr>
            </a:lvl2pPr>
            <a:lvl3pPr lvl="2" algn="l">
              <a:lnSpc>
                <a:spcPct val="100000"/>
              </a:lnSpc>
              <a:spcBef>
                <a:spcPts val="0"/>
              </a:spcBef>
              <a:spcAft>
                <a:spcPts val="0"/>
              </a:spcAft>
              <a:buClr>
                <a:schemeClr val="lt1"/>
              </a:buClr>
              <a:buSzPts val="5400"/>
              <a:buNone/>
              <a:defRPr sz="5400">
                <a:solidFill>
                  <a:schemeClr val="lt1"/>
                </a:solidFill>
              </a:defRPr>
            </a:lvl3pPr>
            <a:lvl4pPr lvl="3" algn="l">
              <a:lnSpc>
                <a:spcPct val="100000"/>
              </a:lnSpc>
              <a:spcBef>
                <a:spcPts val="0"/>
              </a:spcBef>
              <a:spcAft>
                <a:spcPts val="0"/>
              </a:spcAft>
              <a:buClr>
                <a:schemeClr val="lt1"/>
              </a:buClr>
              <a:buSzPts val="5400"/>
              <a:buNone/>
              <a:defRPr sz="5400">
                <a:solidFill>
                  <a:schemeClr val="lt1"/>
                </a:solidFill>
              </a:defRPr>
            </a:lvl4pPr>
            <a:lvl5pPr lvl="4" algn="l">
              <a:lnSpc>
                <a:spcPct val="100000"/>
              </a:lnSpc>
              <a:spcBef>
                <a:spcPts val="0"/>
              </a:spcBef>
              <a:spcAft>
                <a:spcPts val="0"/>
              </a:spcAft>
              <a:buClr>
                <a:schemeClr val="lt1"/>
              </a:buClr>
              <a:buSzPts val="5400"/>
              <a:buNone/>
              <a:defRPr sz="5400">
                <a:solidFill>
                  <a:schemeClr val="lt1"/>
                </a:solidFill>
              </a:defRPr>
            </a:lvl5pPr>
            <a:lvl6pPr lvl="5" algn="l">
              <a:lnSpc>
                <a:spcPct val="100000"/>
              </a:lnSpc>
              <a:spcBef>
                <a:spcPts val="0"/>
              </a:spcBef>
              <a:spcAft>
                <a:spcPts val="0"/>
              </a:spcAft>
              <a:buClr>
                <a:schemeClr val="lt1"/>
              </a:buClr>
              <a:buSzPts val="5400"/>
              <a:buNone/>
              <a:defRPr sz="5400">
                <a:solidFill>
                  <a:schemeClr val="lt1"/>
                </a:solidFill>
              </a:defRPr>
            </a:lvl6pPr>
            <a:lvl7pPr lvl="6" algn="l">
              <a:lnSpc>
                <a:spcPct val="100000"/>
              </a:lnSpc>
              <a:spcBef>
                <a:spcPts val="0"/>
              </a:spcBef>
              <a:spcAft>
                <a:spcPts val="0"/>
              </a:spcAft>
              <a:buClr>
                <a:schemeClr val="lt1"/>
              </a:buClr>
              <a:buSzPts val="5400"/>
              <a:buNone/>
              <a:defRPr sz="5400">
                <a:solidFill>
                  <a:schemeClr val="lt1"/>
                </a:solidFill>
              </a:defRPr>
            </a:lvl7pPr>
            <a:lvl8pPr lvl="7" algn="l">
              <a:lnSpc>
                <a:spcPct val="100000"/>
              </a:lnSpc>
              <a:spcBef>
                <a:spcPts val="0"/>
              </a:spcBef>
              <a:spcAft>
                <a:spcPts val="0"/>
              </a:spcAft>
              <a:buClr>
                <a:schemeClr val="lt1"/>
              </a:buClr>
              <a:buSzPts val="5400"/>
              <a:buNone/>
              <a:defRPr sz="5400">
                <a:solidFill>
                  <a:schemeClr val="lt1"/>
                </a:solidFill>
              </a:defRPr>
            </a:lvl8pPr>
            <a:lvl9pPr lvl="8" algn="l">
              <a:lnSpc>
                <a:spcPct val="100000"/>
              </a:lnSpc>
              <a:spcBef>
                <a:spcPts val="0"/>
              </a:spcBef>
              <a:spcAft>
                <a:spcPts val="0"/>
              </a:spcAft>
              <a:buClr>
                <a:schemeClr val="lt1"/>
              </a:buClr>
              <a:buSzPts val="5400"/>
              <a:buNone/>
              <a:defRPr sz="5400">
                <a:solidFill>
                  <a:schemeClr val="lt1"/>
                </a:solidFill>
              </a:defRPr>
            </a:lvl9pPr>
          </a:lstStyle>
          <a:p>
            <a:endParaRPr/>
          </a:p>
        </p:txBody>
      </p:sp>
      <p:sp>
        <p:nvSpPr>
          <p:cNvPr id="34" name="Google Shape;34;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
              <a:t>‹Nº›</a:t>
            </a:fld>
            <a:endParaRPr/>
          </a:p>
        </p:txBody>
      </p:sp>
      <p:pic>
        <p:nvPicPr>
          <p:cNvPr id="35" name="Google Shape;35;p13"/>
          <p:cNvPicPr preferRelativeResize="0"/>
          <p:nvPr/>
        </p:nvPicPr>
        <p:blipFill rotWithShape="1">
          <a:blip r:embed="rId3">
            <a:alphaModFix/>
          </a:blip>
          <a:srcRect/>
          <a:stretch/>
        </p:blipFill>
        <p:spPr>
          <a:xfrm>
            <a:off x="3711600" y="4508175"/>
            <a:ext cx="1728000" cy="489600"/>
          </a:xfrm>
          <a:prstGeom prst="rect">
            <a:avLst/>
          </a:prstGeom>
          <a:noFill/>
          <a:ln>
            <a:noFill/>
          </a:ln>
        </p:spPr>
      </p:pic>
      <p:sp>
        <p:nvSpPr>
          <p:cNvPr id="36" name="Google Shape;36;p13"/>
          <p:cNvSpPr txBox="1">
            <a:spLocks noGrp="1"/>
          </p:cNvSpPr>
          <p:nvPr>
            <p:ph type="subTitle" idx="1"/>
          </p:nvPr>
        </p:nvSpPr>
        <p:spPr>
          <a:xfrm>
            <a:off x="252000" y="3463800"/>
            <a:ext cx="8282400" cy="1260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000"/>
              <a:buNone/>
              <a:defRPr sz="3000"/>
            </a:lvl1pPr>
            <a:lvl2pPr lvl="1" algn="ctr">
              <a:lnSpc>
                <a:spcPct val="100000"/>
              </a:lnSpc>
              <a:spcBef>
                <a:spcPts val="0"/>
              </a:spcBef>
              <a:spcAft>
                <a:spcPts val="0"/>
              </a:spcAft>
              <a:buSzPts val="3600"/>
              <a:buFont typeface="Oswald"/>
              <a:buNone/>
              <a:defRPr sz="3600">
                <a:latin typeface="Oswald"/>
                <a:ea typeface="Oswald"/>
                <a:cs typeface="Oswald"/>
                <a:sym typeface="Oswald"/>
              </a:defRPr>
            </a:lvl2pPr>
            <a:lvl3pPr lvl="2" algn="ctr">
              <a:lnSpc>
                <a:spcPct val="100000"/>
              </a:lnSpc>
              <a:spcBef>
                <a:spcPts val="0"/>
              </a:spcBef>
              <a:spcAft>
                <a:spcPts val="0"/>
              </a:spcAft>
              <a:buSzPts val="3600"/>
              <a:buFont typeface="Oswald"/>
              <a:buNone/>
              <a:defRPr sz="3600">
                <a:latin typeface="Oswald"/>
                <a:ea typeface="Oswald"/>
                <a:cs typeface="Oswald"/>
                <a:sym typeface="Oswald"/>
              </a:defRPr>
            </a:lvl3pPr>
            <a:lvl4pPr lvl="3" algn="ctr">
              <a:lnSpc>
                <a:spcPct val="100000"/>
              </a:lnSpc>
              <a:spcBef>
                <a:spcPts val="0"/>
              </a:spcBef>
              <a:spcAft>
                <a:spcPts val="0"/>
              </a:spcAft>
              <a:buSzPts val="3600"/>
              <a:buFont typeface="Oswald"/>
              <a:buNone/>
              <a:defRPr sz="3600">
                <a:latin typeface="Oswald"/>
                <a:ea typeface="Oswald"/>
                <a:cs typeface="Oswald"/>
                <a:sym typeface="Oswald"/>
              </a:defRPr>
            </a:lvl4pPr>
            <a:lvl5pPr lvl="4" algn="ctr">
              <a:lnSpc>
                <a:spcPct val="100000"/>
              </a:lnSpc>
              <a:spcBef>
                <a:spcPts val="0"/>
              </a:spcBef>
              <a:spcAft>
                <a:spcPts val="0"/>
              </a:spcAft>
              <a:buSzPts val="3600"/>
              <a:buFont typeface="Oswald"/>
              <a:buNone/>
              <a:defRPr sz="3600">
                <a:latin typeface="Oswald"/>
                <a:ea typeface="Oswald"/>
                <a:cs typeface="Oswald"/>
                <a:sym typeface="Oswald"/>
              </a:defRPr>
            </a:lvl5pPr>
            <a:lvl6pPr lvl="5" algn="ctr">
              <a:lnSpc>
                <a:spcPct val="100000"/>
              </a:lnSpc>
              <a:spcBef>
                <a:spcPts val="0"/>
              </a:spcBef>
              <a:spcAft>
                <a:spcPts val="0"/>
              </a:spcAft>
              <a:buSzPts val="3600"/>
              <a:buFont typeface="Oswald"/>
              <a:buNone/>
              <a:defRPr sz="3600">
                <a:latin typeface="Oswald"/>
                <a:ea typeface="Oswald"/>
                <a:cs typeface="Oswald"/>
                <a:sym typeface="Oswald"/>
              </a:defRPr>
            </a:lvl6pPr>
            <a:lvl7pPr lvl="6" algn="ctr">
              <a:lnSpc>
                <a:spcPct val="100000"/>
              </a:lnSpc>
              <a:spcBef>
                <a:spcPts val="0"/>
              </a:spcBef>
              <a:spcAft>
                <a:spcPts val="0"/>
              </a:spcAft>
              <a:buSzPts val="3600"/>
              <a:buFont typeface="Oswald"/>
              <a:buNone/>
              <a:defRPr sz="3600">
                <a:latin typeface="Oswald"/>
                <a:ea typeface="Oswald"/>
                <a:cs typeface="Oswald"/>
                <a:sym typeface="Oswald"/>
              </a:defRPr>
            </a:lvl7pPr>
            <a:lvl8pPr lvl="7" algn="ctr">
              <a:lnSpc>
                <a:spcPct val="100000"/>
              </a:lnSpc>
              <a:spcBef>
                <a:spcPts val="0"/>
              </a:spcBef>
              <a:spcAft>
                <a:spcPts val="0"/>
              </a:spcAft>
              <a:buSzPts val="3600"/>
              <a:buFont typeface="Oswald"/>
              <a:buNone/>
              <a:defRPr sz="3600">
                <a:latin typeface="Oswald"/>
                <a:ea typeface="Oswald"/>
                <a:cs typeface="Oswald"/>
                <a:sym typeface="Oswald"/>
              </a:defRPr>
            </a:lvl8pPr>
            <a:lvl9pPr lvl="8" algn="ctr">
              <a:lnSpc>
                <a:spcPct val="100000"/>
              </a:lnSpc>
              <a:spcBef>
                <a:spcPts val="0"/>
              </a:spcBef>
              <a:spcAft>
                <a:spcPts val="0"/>
              </a:spcAft>
              <a:buSzPts val="3600"/>
              <a:buFont typeface="Oswald"/>
              <a:buNone/>
              <a:defRPr sz="3600">
                <a:latin typeface="Oswald"/>
                <a:ea typeface="Oswald"/>
                <a:cs typeface="Oswald"/>
                <a:sym typeface="Oswald"/>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2880">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ítulo y cuerpo 3">
  <p:cSld name="TITLE_AND_BODY_1_1">
    <p:bg>
      <p:bgPr>
        <a:blipFill>
          <a:blip r:embed="rId2">
            <a:alphaModFix/>
          </a:blip>
          <a:stretch>
            <a:fillRect/>
          </a:stretch>
        </a:blipFill>
        <a:effectLst/>
      </p:bgPr>
    </p:bg>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000"/>
              <a:buNone/>
              <a:defRPr b="1"/>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39" name="Google Shape;39;p20"/>
          <p:cNvSpPr txBox="1">
            <a:spLocks noGrp="1"/>
          </p:cNvSpPr>
          <p:nvPr>
            <p:ph type="body" idx="1"/>
          </p:nvPr>
        </p:nvSpPr>
        <p:spPr>
          <a:xfrm>
            <a:off x="311700" y="1328400"/>
            <a:ext cx="8520600" cy="21630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0"/>
              </a:spcBef>
              <a:spcAft>
                <a:spcPts val="0"/>
              </a:spcAft>
              <a:buSzPts val="1800"/>
              <a:buChar char="●"/>
              <a:defRPr/>
            </a:lvl1pPr>
            <a:lvl2pPr marL="914400" lvl="1" indent="-317500" algn="l">
              <a:lnSpc>
                <a:spcPct val="100000"/>
              </a:lnSpc>
              <a:spcBef>
                <a:spcPts val="1000"/>
              </a:spcBef>
              <a:spcAft>
                <a:spcPts val="0"/>
              </a:spcAft>
              <a:buSzPts val="1400"/>
              <a:buChar char="○"/>
              <a:defRPr/>
            </a:lvl2pPr>
            <a:lvl3pPr marL="1371600" lvl="2" indent="-317500" algn="l">
              <a:lnSpc>
                <a:spcPct val="100000"/>
              </a:lnSpc>
              <a:spcBef>
                <a:spcPts val="1000"/>
              </a:spcBef>
              <a:spcAft>
                <a:spcPts val="0"/>
              </a:spcAft>
              <a:buSzPts val="1400"/>
              <a:buChar char="■"/>
              <a:defRPr/>
            </a:lvl3pPr>
            <a:lvl4pPr marL="1828800" lvl="3" indent="-317500" algn="l">
              <a:lnSpc>
                <a:spcPct val="100000"/>
              </a:lnSpc>
              <a:spcBef>
                <a:spcPts val="1000"/>
              </a:spcBef>
              <a:spcAft>
                <a:spcPts val="0"/>
              </a:spcAft>
              <a:buSzPts val="1400"/>
              <a:buChar char="●"/>
              <a:defRPr/>
            </a:lvl4pPr>
            <a:lvl5pPr marL="2286000" lvl="4" indent="-317500" algn="l">
              <a:lnSpc>
                <a:spcPct val="100000"/>
              </a:lnSpc>
              <a:spcBef>
                <a:spcPts val="1000"/>
              </a:spcBef>
              <a:spcAft>
                <a:spcPts val="0"/>
              </a:spcAft>
              <a:buSzPts val="1400"/>
              <a:buChar char="○"/>
              <a:defRPr/>
            </a:lvl5pPr>
            <a:lvl6pPr marL="2743200" lvl="5" indent="-317500" algn="l">
              <a:lnSpc>
                <a:spcPct val="100000"/>
              </a:lnSpc>
              <a:spcBef>
                <a:spcPts val="0"/>
              </a:spcBef>
              <a:spcAft>
                <a:spcPts val="0"/>
              </a:spcAft>
              <a:buSzPts val="1400"/>
              <a:buChar char="■"/>
              <a:defRPr/>
            </a:lvl6pPr>
            <a:lvl7pPr marL="3200400" lvl="6" indent="-317500" algn="l">
              <a:lnSpc>
                <a:spcPct val="100000"/>
              </a:lnSpc>
              <a:spcBef>
                <a:spcPts val="0"/>
              </a:spcBef>
              <a:spcAft>
                <a:spcPts val="0"/>
              </a:spcAft>
              <a:buSzPts val="1400"/>
              <a:buChar char="●"/>
              <a:defRPr/>
            </a:lvl7pPr>
            <a:lvl8pPr marL="3657600" lvl="7" indent="-317500" algn="l">
              <a:lnSpc>
                <a:spcPct val="100000"/>
              </a:lnSpc>
              <a:spcBef>
                <a:spcPts val="0"/>
              </a:spcBef>
              <a:spcAft>
                <a:spcPts val="0"/>
              </a:spcAft>
              <a:buSzPts val="1400"/>
              <a:buChar char="○"/>
              <a:defRPr/>
            </a:lvl8pPr>
            <a:lvl9pPr marL="4114800" lvl="8" indent="-317500" algn="l">
              <a:lnSpc>
                <a:spcPct val="100000"/>
              </a:lnSpc>
              <a:spcBef>
                <a:spcPts val="0"/>
              </a:spcBef>
              <a:spcAft>
                <a:spcPts val="0"/>
              </a:spcAft>
              <a:buSzPts val="1400"/>
              <a:buChar char="■"/>
              <a:defRPr/>
            </a:lvl9pPr>
          </a:lstStyle>
          <a:p>
            <a:endParaRPr/>
          </a:p>
        </p:txBody>
      </p:sp>
      <p:sp>
        <p:nvSpPr>
          <p:cNvPr id="40" name="Google Shape;40;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
              <a:t>‹Nº›</a:t>
            </a:fld>
            <a:endParaRPr/>
          </a:p>
        </p:txBody>
      </p:sp>
      <p:pic>
        <p:nvPicPr>
          <p:cNvPr id="41" name="Google Shape;41;p20"/>
          <p:cNvPicPr preferRelativeResize="0"/>
          <p:nvPr/>
        </p:nvPicPr>
        <p:blipFill rotWithShape="1">
          <a:blip r:embed="rId3">
            <a:alphaModFix/>
          </a:blip>
          <a:srcRect/>
          <a:stretch/>
        </p:blipFill>
        <p:spPr>
          <a:xfrm>
            <a:off x="3711600" y="4508175"/>
            <a:ext cx="1728000" cy="4896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dern-writer">
    <p:bg>
      <p:bgPr>
        <a:blipFill>
          <a:blip r:embed="rId8">
            <a:alphaModFix/>
          </a:blip>
          <a:stretch>
            <a:fillRect/>
          </a:stretch>
        </a:blip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89BCA1"/>
              </a:buClr>
              <a:buSzPts val="3000"/>
              <a:buFont typeface="Montserrat"/>
              <a:buNone/>
              <a:defRPr sz="3000" b="0" i="0" u="none" strike="noStrike" cap="none">
                <a:solidFill>
                  <a:srgbClr val="89BCA1"/>
                </a:solidFill>
                <a:latin typeface="Montserrat"/>
                <a:ea typeface="Montserrat"/>
                <a:cs typeface="Montserrat"/>
                <a:sym typeface="Montserrat"/>
              </a:defRPr>
            </a:lvl1pPr>
            <a:lvl2pPr marR="0" lvl="1"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2pPr>
            <a:lvl3pPr marR="0" lvl="2"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3pPr>
            <a:lvl4pPr marR="0" lvl="3"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4pPr>
            <a:lvl5pPr marR="0" lvl="4"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5pPr>
            <a:lvl6pPr marR="0" lvl="5"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6pPr>
            <a:lvl7pPr marR="0" lvl="6"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7pPr>
            <a:lvl8pPr marR="0" lvl="7"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8pPr>
            <a:lvl9pPr marR="0" lvl="8"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9pPr>
          </a:lstStyle>
          <a:p>
            <a:endParaRPr/>
          </a:p>
        </p:txBody>
      </p:sp>
      <p:sp>
        <p:nvSpPr>
          <p:cNvPr id="7" name="Google Shape;7;p11"/>
          <p:cNvSpPr txBox="1">
            <a:spLocks noGrp="1"/>
          </p:cNvSpPr>
          <p:nvPr>
            <p:ph type="body" idx="1"/>
          </p:nvPr>
        </p:nvSpPr>
        <p:spPr>
          <a:xfrm>
            <a:off x="311700" y="1404000"/>
            <a:ext cx="8520600" cy="21630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00000"/>
              </a:lnSpc>
              <a:spcBef>
                <a:spcPts val="0"/>
              </a:spcBef>
              <a:spcAft>
                <a:spcPts val="0"/>
              </a:spcAft>
              <a:buClr>
                <a:srgbClr val="666666"/>
              </a:buClr>
              <a:buSzPts val="1800"/>
              <a:buFont typeface="Montserrat"/>
              <a:buChar char="●"/>
              <a:defRPr sz="1800" b="0" i="0" u="none" strike="noStrike" cap="none">
                <a:solidFill>
                  <a:srgbClr val="666666"/>
                </a:solidFill>
                <a:latin typeface="Montserrat"/>
                <a:ea typeface="Montserrat"/>
                <a:cs typeface="Montserrat"/>
                <a:sym typeface="Montserrat"/>
              </a:defRPr>
            </a:lvl1pPr>
            <a:lvl2pPr marL="914400" marR="0" lvl="1" indent="-317500" algn="l" rtl="0">
              <a:lnSpc>
                <a:spcPct val="100000"/>
              </a:lnSpc>
              <a:spcBef>
                <a:spcPts val="1000"/>
              </a:spcBef>
              <a:spcAft>
                <a:spcPts val="0"/>
              </a:spcAft>
              <a:buClr>
                <a:srgbClr val="93C47D"/>
              </a:buClr>
              <a:buSzPts val="1400"/>
              <a:buFont typeface="Montserrat"/>
              <a:buChar char="○"/>
              <a:defRPr sz="1400" b="0" i="0" u="none" strike="noStrike" cap="none">
                <a:solidFill>
                  <a:srgbClr val="93C47D"/>
                </a:solidFill>
                <a:latin typeface="Montserrat"/>
                <a:ea typeface="Montserrat"/>
                <a:cs typeface="Montserrat"/>
                <a:sym typeface="Montserrat"/>
              </a:defRPr>
            </a:lvl2pPr>
            <a:lvl3pPr marL="1371600" marR="0" lvl="2" indent="-317500" algn="l" rtl="0">
              <a:lnSpc>
                <a:spcPct val="100000"/>
              </a:lnSpc>
              <a:spcBef>
                <a:spcPts val="10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3pPr>
            <a:lvl4pPr marL="1828800" marR="0" lvl="3" indent="-317500" algn="l" rtl="0">
              <a:lnSpc>
                <a:spcPct val="100000"/>
              </a:lnSpc>
              <a:spcBef>
                <a:spcPts val="10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4pPr>
            <a:lvl5pPr marL="2286000" marR="0" lvl="4" indent="-317500" algn="l" rtl="0">
              <a:lnSpc>
                <a:spcPct val="100000"/>
              </a:lnSpc>
              <a:spcBef>
                <a:spcPts val="100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5pPr>
            <a:lvl6pPr marL="2743200" marR="0" lvl="5" indent="-317500" algn="l" rtl="0">
              <a:lnSpc>
                <a:spcPct val="100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6pPr>
            <a:lvl7pPr marL="3200400" marR="0" lvl="6" indent="-317500" algn="l" rtl="0">
              <a:lnSpc>
                <a:spcPct val="100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7pPr>
            <a:lvl8pPr marL="3657600" marR="0" lvl="7" indent="-317500" algn="l" rtl="0">
              <a:lnSpc>
                <a:spcPct val="100000"/>
              </a:lnSpc>
              <a:spcBef>
                <a:spcPts val="0"/>
              </a:spcBef>
              <a:spcAft>
                <a:spcPts val="0"/>
              </a:spcAft>
              <a:buClr>
                <a:schemeClr val="dk2"/>
              </a:buClr>
              <a:buSzPts val="1400"/>
              <a:buFont typeface="Montserrat"/>
              <a:buChar char="○"/>
              <a:defRPr sz="1400" b="0" i="0" u="none" strike="noStrike" cap="none">
                <a:solidFill>
                  <a:schemeClr val="dk2"/>
                </a:solidFill>
                <a:latin typeface="Montserrat"/>
                <a:ea typeface="Montserrat"/>
                <a:cs typeface="Montserrat"/>
                <a:sym typeface="Montserrat"/>
              </a:defRPr>
            </a:lvl8pPr>
            <a:lvl9pPr marL="4114800" marR="0" lvl="8" indent="-317500" algn="l" rtl="0">
              <a:lnSpc>
                <a:spcPct val="100000"/>
              </a:lnSpc>
              <a:spcBef>
                <a:spcPts val="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9pPr>
          </a:lstStyle>
          <a:p>
            <a:endParaRPr/>
          </a:p>
        </p:txBody>
      </p:sp>
      <p:sp>
        <p:nvSpPr>
          <p:cNvPr id="8" name="Google Shape;8;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1"/>
          <p:cNvSpPr txBox="1">
            <a:spLocks noGrp="1"/>
          </p:cNvSpPr>
          <p:nvPr>
            <p:ph type="ctrTitle"/>
          </p:nvPr>
        </p:nvSpPr>
        <p:spPr>
          <a:xfrm>
            <a:off x="422142" y="34700"/>
            <a:ext cx="8282400" cy="21090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4800"/>
              <a:buNone/>
            </a:pPr>
            <a:r>
              <a:rPr lang="es"/>
              <a:t> Autocrítica</a:t>
            </a:r>
            <a:endParaRPr/>
          </a:p>
          <a:p>
            <a:pPr marL="0" lvl="0" indent="0" algn="ctr" rtl="0">
              <a:lnSpc>
                <a:spcPct val="100000"/>
              </a:lnSpc>
              <a:spcBef>
                <a:spcPts val="0"/>
              </a:spcBef>
              <a:spcAft>
                <a:spcPts val="0"/>
              </a:spcAft>
              <a:buSzPts val="4800"/>
              <a:buNone/>
            </a:pPr>
            <a:endParaRPr/>
          </a:p>
        </p:txBody>
      </p:sp>
      <p:sp>
        <p:nvSpPr>
          <p:cNvPr id="47" name="Google Shape;47;p1"/>
          <p:cNvSpPr txBox="1">
            <a:spLocks noGrp="1"/>
          </p:cNvSpPr>
          <p:nvPr>
            <p:ph type="subTitle" idx="1"/>
          </p:nvPr>
        </p:nvSpPr>
        <p:spPr>
          <a:xfrm>
            <a:off x="422142" y="2026650"/>
            <a:ext cx="8282400" cy="1260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000"/>
              <a:buNone/>
            </a:pPr>
            <a:r>
              <a:rPr lang="es"/>
              <a:t>Motivación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8"/>
          <p:cNvSpPr txBox="1">
            <a:spLocks noGrp="1"/>
          </p:cNvSpPr>
          <p:nvPr>
            <p:ph type="title"/>
          </p:nvPr>
        </p:nvSpPr>
        <p:spPr>
          <a:xfrm>
            <a:off x="311700" y="48400"/>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3000"/>
              <a:buNone/>
            </a:pPr>
            <a:r>
              <a:rPr lang="es"/>
              <a:t>Culparse </a:t>
            </a:r>
            <a:endParaRPr/>
          </a:p>
        </p:txBody>
      </p:sp>
      <p:sp>
        <p:nvSpPr>
          <p:cNvPr id="102" name="Google Shape;102;p28"/>
          <p:cNvSpPr txBox="1">
            <a:spLocks noGrp="1"/>
          </p:cNvSpPr>
          <p:nvPr>
            <p:ph type="body" idx="1"/>
          </p:nvPr>
        </p:nvSpPr>
        <p:spPr>
          <a:xfrm>
            <a:off x="144875" y="718500"/>
            <a:ext cx="8919600" cy="42258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Clr>
                <a:schemeClr val="dk1"/>
              </a:buClr>
              <a:buSzPts val="1800"/>
              <a:buNone/>
            </a:pPr>
            <a:r>
              <a:rPr lang="es" sz="1500" b="1"/>
              <a:t>Se trata de asignarle causalidad a la experiencia </a:t>
            </a:r>
            <a:endParaRPr sz="1500" b="1"/>
          </a:p>
          <a:p>
            <a:pPr marL="457189" lvl="0" indent="-304792" algn="ctr" rtl="0">
              <a:lnSpc>
                <a:spcPct val="150000"/>
              </a:lnSpc>
              <a:spcBef>
                <a:spcPts val="0"/>
              </a:spcBef>
              <a:spcAft>
                <a:spcPts val="0"/>
              </a:spcAft>
              <a:buClr>
                <a:srgbClr val="000000"/>
              </a:buClr>
              <a:buSzPts val="1200"/>
              <a:buChar char="●"/>
            </a:pPr>
            <a:r>
              <a:rPr lang="es" sz="1200">
                <a:solidFill>
                  <a:srgbClr val="000000"/>
                </a:solidFill>
              </a:rPr>
              <a:t>Podemos vernos como causa de las cosas sin ser necesariamente críticos. </a:t>
            </a:r>
            <a:endParaRPr sz="1200">
              <a:solidFill>
                <a:srgbClr val="000000"/>
              </a:solidFill>
            </a:endParaRPr>
          </a:p>
          <a:p>
            <a:pPr marL="0" lvl="0" indent="0" algn="ctr" rtl="0">
              <a:lnSpc>
                <a:spcPct val="150000"/>
              </a:lnSpc>
              <a:spcBef>
                <a:spcPts val="0"/>
              </a:spcBef>
              <a:spcAft>
                <a:spcPts val="0"/>
              </a:spcAft>
              <a:buClr>
                <a:schemeClr val="dk1"/>
              </a:buClr>
              <a:buSzPts val="1800"/>
              <a:buNone/>
            </a:pPr>
            <a:endParaRPr sz="1200">
              <a:solidFill>
                <a:srgbClr val="000000"/>
              </a:solidFill>
            </a:endParaRPr>
          </a:p>
          <a:p>
            <a:pPr marL="457189" lvl="0" indent="-304792" algn="ctr" rtl="0">
              <a:lnSpc>
                <a:spcPct val="150000"/>
              </a:lnSpc>
              <a:spcBef>
                <a:spcPts val="0"/>
              </a:spcBef>
              <a:spcAft>
                <a:spcPts val="0"/>
              </a:spcAft>
              <a:buClr>
                <a:srgbClr val="000000"/>
              </a:buClr>
              <a:buSzPts val="1200"/>
              <a:buChar char="●"/>
            </a:pPr>
            <a:r>
              <a:rPr lang="es" sz="1200">
                <a:solidFill>
                  <a:srgbClr val="000000"/>
                </a:solidFill>
              </a:rPr>
              <a:t>Podemos culparnos tanto de los buenos resultados como de los malos. </a:t>
            </a:r>
            <a:endParaRPr sz="1200">
              <a:solidFill>
                <a:srgbClr val="000000"/>
              </a:solidFill>
            </a:endParaRPr>
          </a:p>
          <a:p>
            <a:pPr marL="0" lvl="0" indent="0" algn="just" rtl="0">
              <a:lnSpc>
                <a:spcPct val="150000"/>
              </a:lnSpc>
              <a:spcBef>
                <a:spcPts val="0"/>
              </a:spcBef>
              <a:spcAft>
                <a:spcPts val="0"/>
              </a:spcAft>
              <a:buClr>
                <a:schemeClr val="dk1"/>
              </a:buClr>
              <a:buSzPts val="1800"/>
              <a:buNone/>
            </a:pPr>
            <a:endParaRPr sz="1200">
              <a:solidFill>
                <a:srgbClr val="000000"/>
              </a:solidFill>
            </a:endParaRPr>
          </a:p>
          <a:p>
            <a:pPr marL="0" lvl="0" indent="0" algn="just" rtl="0">
              <a:lnSpc>
                <a:spcPct val="150000"/>
              </a:lnSpc>
              <a:spcBef>
                <a:spcPts val="0"/>
              </a:spcBef>
              <a:spcAft>
                <a:spcPts val="0"/>
              </a:spcAft>
              <a:buClr>
                <a:srgbClr val="000000"/>
              </a:buClr>
              <a:buSzPts val="1800"/>
              <a:buNone/>
            </a:pPr>
            <a:r>
              <a:rPr lang="es" sz="1200">
                <a:solidFill>
                  <a:srgbClr val="000000"/>
                </a:solidFill>
              </a:rPr>
              <a:t>Es útil abordar o aclarar con los consultantes que la mayoría de los resultados tienen múltiples causas. </a:t>
            </a:r>
            <a:endParaRPr sz="1200">
              <a:solidFill>
                <a:srgbClr val="000000"/>
              </a:solidFill>
            </a:endParaRPr>
          </a:p>
          <a:p>
            <a:pPr marL="0" lvl="0" indent="0" algn="just" rtl="0">
              <a:lnSpc>
                <a:spcPct val="150000"/>
              </a:lnSpc>
              <a:spcBef>
                <a:spcPts val="0"/>
              </a:spcBef>
              <a:spcAft>
                <a:spcPts val="0"/>
              </a:spcAft>
              <a:buClr>
                <a:schemeClr val="dk1"/>
              </a:buClr>
              <a:buSzPts val="1800"/>
              <a:buNone/>
            </a:pPr>
            <a:endParaRPr sz="1200">
              <a:solidFill>
                <a:srgbClr val="000000"/>
              </a:solidFill>
            </a:endParaRPr>
          </a:p>
          <a:p>
            <a:pPr marL="0" lvl="0" indent="0" algn="just" rtl="0">
              <a:lnSpc>
                <a:spcPct val="150000"/>
              </a:lnSpc>
              <a:spcBef>
                <a:spcPts val="0"/>
              </a:spcBef>
              <a:spcAft>
                <a:spcPts val="0"/>
              </a:spcAft>
              <a:buClr>
                <a:srgbClr val="000000"/>
              </a:buClr>
              <a:buSzPts val="1800"/>
              <a:buNone/>
            </a:pPr>
            <a:r>
              <a:rPr lang="es" sz="1200">
                <a:solidFill>
                  <a:srgbClr val="000000"/>
                </a:solidFill>
              </a:rPr>
              <a:t>Es muy útil explorar la </a:t>
            </a:r>
            <a:r>
              <a:rPr lang="es" sz="1200" b="1">
                <a:solidFill>
                  <a:srgbClr val="000000"/>
                </a:solidFill>
              </a:rPr>
              <a:t>dimensión de atribución</a:t>
            </a:r>
            <a:r>
              <a:rPr lang="es" sz="1200">
                <a:solidFill>
                  <a:srgbClr val="000000"/>
                </a:solidFill>
              </a:rPr>
              <a:t> de los contratiempos y/o “fracasos”, ya que la cuestión </a:t>
            </a:r>
            <a:endParaRPr sz="1200">
              <a:solidFill>
                <a:srgbClr val="000000"/>
              </a:solidFill>
            </a:endParaRPr>
          </a:p>
          <a:p>
            <a:pPr marL="0" lvl="0" indent="0" algn="ctr" rtl="0">
              <a:lnSpc>
                <a:spcPct val="150000"/>
              </a:lnSpc>
              <a:spcBef>
                <a:spcPts val="0"/>
              </a:spcBef>
              <a:spcAft>
                <a:spcPts val="0"/>
              </a:spcAft>
              <a:buClr>
                <a:srgbClr val="000000"/>
              </a:buClr>
              <a:buSzPts val="1800"/>
              <a:buNone/>
            </a:pPr>
            <a:r>
              <a:rPr lang="es" sz="1200" b="1">
                <a:solidFill>
                  <a:srgbClr val="000000"/>
                </a:solidFill>
              </a:rPr>
              <a:t>es que y como nos culpamos</a:t>
            </a:r>
            <a:r>
              <a:rPr lang="es" sz="1200">
                <a:solidFill>
                  <a:srgbClr val="000000"/>
                </a:solidFill>
              </a:rPr>
              <a:t>. </a:t>
            </a:r>
            <a:endParaRPr sz="1200">
              <a:solidFill>
                <a:srgbClr val="000000"/>
              </a:solidFill>
            </a:endParaRPr>
          </a:p>
          <a:p>
            <a:pPr marL="0" lvl="0" indent="0" algn="l" rtl="0">
              <a:lnSpc>
                <a:spcPct val="150000"/>
              </a:lnSpc>
              <a:spcBef>
                <a:spcPts val="0"/>
              </a:spcBef>
              <a:spcAft>
                <a:spcPts val="0"/>
              </a:spcAft>
              <a:buClr>
                <a:schemeClr val="dk1"/>
              </a:buClr>
              <a:buSzPts val="1800"/>
              <a:buNone/>
            </a:pPr>
            <a:endParaRPr sz="1200" b="1">
              <a:solidFill>
                <a:srgbClr val="000000"/>
              </a:solidFill>
            </a:endParaRPr>
          </a:p>
          <a:p>
            <a:pPr marL="0" lvl="0" indent="0" algn="l" rtl="0">
              <a:lnSpc>
                <a:spcPct val="150000"/>
              </a:lnSpc>
              <a:spcBef>
                <a:spcPts val="0"/>
              </a:spcBef>
              <a:spcAft>
                <a:spcPts val="0"/>
              </a:spcAft>
              <a:buClr>
                <a:srgbClr val="000000"/>
              </a:buClr>
              <a:buSzPts val="1800"/>
              <a:buNone/>
            </a:pPr>
            <a:r>
              <a:rPr lang="es" sz="1200" b="1" i="1">
                <a:solidFill>
                  <a:srgbClr val="000000"/>
                </a:solidFill>
              </a:rPr>
              <a:t>Por ejemplo:</a:t>
            </a:r>
            <a:r>
              <a:rPr lang="es" sz="1200" i="1">
                <a:solidFill>
                  <a:srgbClr val="000000"/>
                </a:solidFill>
              </a:rPr>
              <a:t> Culparnos porque nos olvidamos de llevar el auto al service es muy diferente de culparnos por una experiencia de abuso en la infancia o por la razón por la que papá se fue de casa.  </a:t>
            </a:r>
            <a:endParaRPr sz="1200" i="1">
              <a:solidFill>
                <a:srgbClr val="000000"/>
              </a:solidFill>
            </a:endParaRPr>
          </a:p>
          <a:p>
            <a:pPr marL="0" lvl="0" indent="0" algn="l" rtl="0">
              <a:lnSpc>
                <a:spcPct val="100000"/>
              </a:lnSpc>
              <a:spcBef>
                <a:spcPts val="0"/>
              </a:spcBef>
              <a:spcAft>
                <a:spcPts val="0"/>
              </a:spcAft>
              <a:buClr>
                <a:schemeClr val="dk1"/>
              </a:buClr>
              <a:buSzPts val="1800"/>
              <a:buNone/>
            </a:pPr>
            <a:endParaRPr sz="2200"/>
          </a:p>
          <a:p>
            <a:pPr marL="0" lvl="0" indent="0" algn="l" rtl="0">
              <a:lnSpc>
                <a:spcPct val="100000"/>
              </a:lnSpc>
              <a:spcBef>
                <a:spcPts val="0"/>
              </a:spcBef>
              <a:spcAft>
                <a:spcPts val="0"/>
              </a:spcAft>
              <a:buClr>
                <a:schemeClr val="dk1"/>
              </a:buClr>
              <a:buSzPts val="1800"/>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9"/>
          <p:cNvSpPr txBox="1">
            <a:spLocks noGrp="1"/>
          </p:cNvSpPr>
          <p:nvPr>
            <p:ph type="title"/>
          </p:nvPr>
        </p:nvSpPr>
        <p:spPr>
          <a:xfrm>
            <a:off x="311700" y="73050"/>
            <a:ext cx="8520600" cy="7335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3000"/>
              <a:buNone/>
            </a:pPr>
            <a:endParaRPr/>
          </a:p>
          <a:p>
            <a:pPr marL="0" lvl="0" indent="0" algn="l" rtl="0">
              <a:lnSpc>
                <a:spcPct val="100000"/>
              </a:lnSpc>
              <a:spcBef>
                <a:spcPts val="0"/>
              </a:spcBef>
              <a:spcAft>
                <a:spcPts val="0"/>
              </a:spcAft>
              <a:buClr>
                <a:schemeClr val="dk1"/>
              </a:buClr>
              <a:buSzPts val="3000"/>
              <a:buNone/>
            </a:pPr>
            <a:endParaRPr/>
          </a:p>
          <a:p>
            <a:pPr marL="0" lvl="0" indent="0" algn="ctr" rtl="0">
              <a:lnSpc>
                <a:spcPct val="100000"/>
              </a:lnSpc>
              <a:spcBef>
                <a:spcPts val="0"/>
              </a:spcBef>
              <a:spcAft>
                <a:spcPts val="0"/>
              </a:spcAft>
              <a:buClr>
                <a:schemeClr val="dk1"/>
              </a:buClr>
              <a:buSzPts val="3000"/>
              <a:buNone/>
            </a:pPr>
            <a:r>
              <a:rPr lang="es" sz="2400"/>
              <a:t>Autocrítica</a:t>
            </a:r>
            <a:r>
              <a:rPr lang="es" sz="2700"/>
              <a:t> </a:t>
            </a:r>
            <a:endParaRPr sz="2700"/>
          </a:p>
        </p:txBody>
      </p:sp>
      <p:sp>
        <p:nvSpPr>
          <p:cNvPr id="108" name="Google Shape;108;p29"/>
          <p:cNvSpPr txBox="1">
            <a:spLocks noGrp="1"/>
          </p:cNvSpPr>
          <p:nvPr>
            <p:ph type="body" idx="1"/>
          </p:nvPr>
        </p:nvSpPr>
        <p:spPr>
          <a:xfrm>
            <a:off x="94375" y="697900"/>
            <a:ext cx="8825400" cy="3530400"/>
          </a:xfrm>
          <a:prstGeom prst="rect">
            <a:avLst/>
          </a:prstGeom>
          <a:noFill/>
          <a:ln>
            <a:noFill/>
          </a:ln>
        </p:spPr>
        <p:txBody>
          <a:bodyPr spcFirstLastPara="1" wrap="square" lIns="91425" tIns="91425" rIns="91425" bIns="91425" anchor="t" anchorCtr="0">
            <a:noAutofit/>
          </a:bodyPr>
          <a:lstStyle/>
          <a:p>
            <a:pPr marL="0" lvl="0" indent="0" algn="just" rtl="0">
              <a:lnSpc>
                <a:spcPct val="150000"/>
              </a:lnSpc>
              <a:spcBef>
                <a:spcPts val="0"/>
              </a:spcBef>
              <a:spcAft>
                <a:spcPts val="0"/>
              </a:spcAft>
              <a:buClr>
                <a:schemeClr val="dk1"/>
              </a:buClr>
              <a:buSzPts val="1800"/>
              <a:buNone/>
            </a:pPr>
            <a:r>
              <a:rPr lang="es" sz="1600"/>
              <a:t>Podemos </a:t>
            </a:r>
            <a:r>
              <a:rPr lang="es" sz="1600" b="1"/>
              <a:t>culparnos, </a:t>
            </a:r>
            <a:r>
              <a:rPr lang="es" sz="1600"/>
              <a:t>pero eso no significa necesariamente que seamos perjudicialmente </a:t>
            </a:r>
            <a:r>
              <a:rPr lang="es" sz="1600" b="1"/>
              <a:t>críticos.</a:t>
            </a:r>
            <a:r>
              <a:rPr lang="es" sz="1600"/>
              <a:t> </a:t>
            </a:r>
            <a:endParaRPr sz="1600"/>
          </a:p>
          <a:p>
            <a:pPr marL="0" lvl="0" indent="0" algn="ctr" rtl="0">
              <a:lnSpc>
                <a:spcPct val="150000"/>
              </a:lnSpc>
              <a:spcBef>
                <a:spcPts val="0"/>
              </a:spcBef>
              <a:spcAft>
                <a:spcPts val="0"/>
              </a:spcAft>
              <a:buClr>
                <a:schemeClr val="dk1"/>
              </a:buClr>
              <a:buSzPts val="1800"/>
              <a:buNone/>
            </a:pPr>
            <a:r>
              <a:rPr lang="es" sz="1600" i="1"/>
              <a:t>Por ej: Falle en el examen, pero a todos les suele ir mal la primera vez. </a:t>
            </a:r>
            <a:endParaRPr sz="1600" i="1"/>
          </a:p>
          <a:p>
            <a:pPr marL="0" lvl="0" indent="0" algn="just" rtl="0">
              <a:lnSpc>
                <a:spcPct val="150000"/>
              </a:lnSpc>
              <a:spcBef>
                <a:spcPts val="0"/>
              </a:spcBef>
              <a:spcAft>
                <a:spcPts val="0"/>
              </a:spcAft>
              <a:buClr>
                <a:schemeClr val="dk1"/>
              </a:buClr>
              <a:buSzPts val="1800"/>
              <a:buNone/>
            </a:pPr>
            <a:endParaRPr sz="1400"/>
          </a:p>
          <a:p>
            <a:pPr marL="0" lvl="0" indent="0" algn="ctr" rtl="0">
              <a:lnSpc>
                <a:spcPct val="150000"/>
              </a:lnSpc>
              <a:spcBef>
                <a:spcPts val="0"/>
              </a:spcBef>
              <a:spcAft>
                <a:spcPts val="0"/>
              </a:spcAft>
              <a:buClr>
                <a:schemeClr val="dk1"/>
              </a:buClr>
              <a:buSzPts val="1800"/>
              <a:buNone/>
            </a:pPr>
            <a:r>
              <a:rPr lang="es" sz="1400"/>
              <a:t>Es importante </a:t>
            </a:r>
            <a:r>
              <a:rPr lang="es" sz="1400" b="1"/>
              <a:t>discernir</a:t>
            </a:r>
            <a:r>
              <a:rPr lang="es" sz="1400"/>
              <a:t> entre lo que hace que la </a:t>
            </a:r>
            <a:r>
              <a:rPr lang="es" sz="1400" b="1"/>
              <a:t>crítica sea constructiva </a:t>
            </a:r>
            <a:r>
              <a:rPr lang="es" sz="1400"/>
              <a:t>frente a lo que es </a:t>
            </a:r>
            <a:r>
              <a:rPr lang="es" sz="1400" b="1"/>
              <a:t>perjudicial y socavadora.</a:t>
            </a:r>
            <a:r>
              <a:rPr lang="es" sz="1400"/>
              <a:t> </a:t>
            </a:r>
            <a:endParaRPr sz="1400"/>
          </a:p>
          <a:p>
            <a:pPr marL="0" lvl="0" indent="0" algn="ctr" rtl="0">
              <a:lnSpc>
                <a:spcPct val="150000"/>
              </a:lnSpc>
              <a:spcBef>
                <a:spcPts val="0"/>
              </a:spcBef>
              <a:spcAft>
                <a:spcPts val="0"/>
              </a:spcAft>
              <a:buClr>
                <a:schemeClr val="dk1"/>
              </a:buClr>
              <a:buSzPts val="1800"/>
              <a:buNone/>
            </a:pPr>
            <a:endParaRPr sz="1400"/>
          </a:p>
          <a:p>
            <a:pPr marL="0" lvl="0" indent="0" algn="ctr" rtl="0">
              <a:lnSpc>
                <a:spcPct val="150000"/>
              </a:lnSpc>
              <a:spcBef>
                <a:spcPts val="0"/>
              </a:spcBef>
              <a:spcAft>
                <a:spcPts val="0"/>
              </a:spcAft>
              <a:buClr>
                <a:schemeClr val="dk1"/>
              </a:buClr>
              <a:buSzPts val="1800"/>
              <a:buNone/>
            </a:pPr>
            <a:r>
              <a:rPr lang="es" sz="1100"/>
              <a:t>Por ej: imaginemos que le estamos pagando a un profesor para que nos enseñe alguna habilidad. ( Jugar al tenis o piano) claramente queremos que nos señale cada vez que nos equivoquemos para poder aprender. </a:t>
            </a:r>
            <a:endParaRPr sz="1100"/>
          </a:p>
          <a:p>
            <a:pPr marL="0" lvl="0" indent="0" algn="ctr" rtl="0">
              <a:lnSpc>
                <a:spcPct val="150000"/>
              </a:lnSpc>
              <a:spcBef>
                <a:spcPts val="0"/>
              </a:spcBef>
              <a:spcAft>
                <a:spcPts val="0"/>
              </a:spcAft>
              <a:buClr>
                <a:schemeClr val="dk1"/>
              </a:buClr>
              <a:buSzPts val="1800"/>
              <a:buNone/>
            </a:pPr>
            <a:r>
              <a:rPr lang="es" sz="1100"/>
              <a:t>Que sentirías si le estas pagando, pero el no te da ningún feedback honesto porque tiene miedo que vos lo tomes mal?</a:t>
            </a:r>
            <a:r>
              <a:rPr lang="es" sz="1300"/>
              <a:t> </a:t>
            </a:r>
            <a:endParaRPr sz="1300"/>
          </a:p>
          <a:p>
            <a:pPr marL="0" lvl="0" indent="0" algn="l" rtl="0">
              <a:lnSpc>
                <a:spcPct val="100000"/>
              </a:lnSpc>
              <a:spcBef>
                <a:spcPts val="0"/>
              </a:spcBef>
              <a:spcAft>
                <a:spcPts val="0"/>
              </a:spcAft>
              <a:buClr>
                <a:schemeClr val="dk1"/>
              </a:buClr>
              <a:buSzPts val="1800"/>
              <a:buNone/>
            </a:pPr>
            <a:endParaRPr/>
          </a:p>
          <a:p>
            <a:pPr marL="0" lvl="0" indent="0" algn="l" rtl="0">
              <a:lnSpc>
                <a:spcPct val="100000"/>
              </a:lnSpc>
              <a:spcBef>
                <a:spcPts val="0"/>
              </a:spcBef>
              <a:spcAft>
                <a:spcPts val="0"/>
              </a:spcAft>
              <a:buClr>
                <a:schemeClr val="dk1"/>
              </a:buClr>
              <a:buSzPts val="1800"/>
              <a:buNone/>
            </a:pPr>
            <a:r>
              <a:rPr lang="es"/>
              <a:t>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30"/>
          <p:cNvSpPr txBox="1">
            <a:spLocks noGrp="1"/>
          </p:cNvSpPr>
          <p:nvPr>
            <p:ph type="title"/>
          </p:nvPr>
        </p:nvSpPr>
        <p:spPr>
          <a:xfrm>
            <a:off x="311700" y="137050"/>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3000"/>
              <a:buNone/>
            </a:pPr>
            <a:r>
              <a:rPr lang="es" sz="2925">
                <a:solidFill>
                  <a:srgbClr val="C00000"/>
                </a:solidFill>
              </a:rPr>
              <a:t>Auto-crítica. </a:t>
            </a:r>
            <a:endParaRPr sz="2925">
              <a:solidFill>
                <a:srgbClr val="C00000"/>
              </a:solidFill>
            </a:endParaRPr>
          </a:p>
        </p:txBody>
      </p:sp>
      <p:sp>
        <p:nvSpPr>
          <p:cNvPr id="114" name="Google Shape;114;p30"/>
          <p:cNvSpPr txBox="1">
            <a:spLocks noGrp="1"/>
          </p:cNvSpPr>
          <p:nvPr>
            <p:ph type="body" idx="1"/>
          </p:nvPr>
        </p:nvSpPr>
        <p:spPr>
          <a:xfrm>
            <a:off x="253575" y="828675"/>
            <a:ext cx="5762400" cy="3925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800"/>
              <a:buNone/>
            </a:pPr>
            <a:r>
              <a:rPr lang="es"/>
              <a:t>La </a:t>
            </a:r>
            <a:r>
              <a:rPr lang="es" b="1">
                <a:solidFill>
                  <a:srgbClr val="00989A"/>
                </a:solidFill>
              </a:rPr>
              <a:t>crítica constructiva</a:t>
            </a:r>
            <a:r>
              <a:rPr lang="es"/>
              <a:t> suele darse en un </a:t>
            </a:r>
            <a:r>
              <a:rPr lang="es" b="1"/>
              <a:t>contexto</a:t>
            </a:r>
            <a:r>
              <a:rPr lang="es"/>
              <a:t> de “ cordialidad “y en el que el </a:t>
            </a:r>
            <a:r>
              <a:rPr lang="es" b="1"/>
              <a:t>receptor</a:t>
            </a:r>
            <a:r>
              <a:rPr lang="es"/>
              <a:t> la reconoce como algo que le </a:t>
            </a:r>
            <a:r>
              <a:rPr lang="es" b="1"/>
              <a:t>beneficia.</a:t>
            </a:r>
            <a:r>
              <a:rPr lang="es"/>
              <a:t> </a:t>
            </a:r>
            <a:endParaRPr/>
          </a:p>
          <a:p>
            <a:pPr marL="0" lvl="0" indent="0" algn="ctr" rtl="0">
              <a:lnSpc>
                <a:spcPct val="100000"/>
              </a:lnSpc>
              <a:spcBef>
                <a:spcPts val="0"/>
              </a:spcBef>
              <a:spcAft>
                <a:spcPts val="0"/>
              </a:spcAft>
              <a:buClr>
                <a:schemeClr val="dk1"/>
              </a:buClr>
              <a:buSzPts val="1800"/>
              <a:buNone/>
            </a:pPr>
            <a:endParaRPr/>
          </a:p>
          <a:p>
            <a:pPr marL="0" lvl="0" indent="0" algn="ctr" rtl="0">
              <a:lnSpc>
                <a:spcPct val="100000"/>
              </a:lnSpc>
              <a:spcBef>
                <a:spcPts val="0"/>
              </a:spcBef>
              <a:spcAft>
                <a:spcPts val="0"/>
              </a:spcAft>
              <a:buClr>
                <a:schemeClr val="dk1"/>
              </a:buClr>
              <a:buSzPts val="1800"/>
              <a:buNone/>
            </a:pPr>
            <a:r>
              <a:rPr lang="es"/>
              <a:t>Cuando el </a:t>
            </a:r>
            <a:r>
              <a:rPr lang="es" b="1"/>
              <a:t>deseo es prosperar</a:t>
            </a:r>
            <a:r>
              <a:rPr lang="es"/>
              <a:t>,queremos una r</a:t>
            </a:r>
            <a:r>
              <a:rPr lang="es" b="1"/>
              <a:t>etroalimentación honesta</a:t>
            </a:r>
            <a:r>
              <a:rPr lang="es"/>
              <a:t>, pero dada en un tono amistoso, no hostil. </a:t>
            </a:r>
            <a:endParaRPr/>
          </a:p>
          <a:p>
            <a:pPr marL="0" lvl="0" indent="0" algn="ctr" rtl="0">
              <a:lnSpc>
                <a:spcPct val="100000"/>
              </a:lnSpc>
              <a:spcBef>
                <a:spcPts val="0"/>
              </a:spcBef>
              <a:spcAft>
                <a:spcPts val="0"/>
              </a:spcAft>
              <a:buClr>
                <a:schemeClr val="dk1"/>
              </a:buClr>
              <a:buSzPts val="1800"/>
              <a:buNone/>
            </a:pPr>
            <a:endParaRPr/>
          </a:p>
          <a:p>
            <a:pPr marL="0" lvl="0" indent="0" algn="ctr" rtl="0">
              <a:lnSpc>
                <a:spcPct val="100000"/>
              </a:lnSpc>
              <a:spcBef>
                <a:spcPts val="0"/>
              </a:spcBef>
              <a:spcAft>
                <a:spcPts val="0"/>
              </a:spcAft>
              <a:buClr>
                <a:schemeClr val="dk1"/>
              </a:buClr>
              <a:buSzPts val="1800"/>
              <a:buNone/>
            </a:pPr>
            <a:r>
              <a:rPr lang="es"/>
              <a:t>Cuando el </a:t>
            </a:r>
            <a:r>
              <a:rPr lang="es" b="1"/>
              <a:t>deseo es impresionar</a:t>
            </a:r>
            <a:r>
              <a:rPr lang="es"/>
              <a:t> a los demás y ocultar nuestros déficits, es posible que sólo queramos que se noten nuestros puntos buenos. </a:t>
            </a:r>
            <a:endParaRPr/>
          </a:p>
        </p:txBody>
      </p:sp>
      <p:pic>
        <p:nvPicPr>
          <p:cNvPr id="115" name="Google Shape;115;p30"/>
          <p:cNvPicPr preferRelativeResize="0"/>
          <p:nvPr/>
        </p:nvPicPr>
        <p:blipFill rotWithShape="1">
          <a:blip r:embed="rId3">
            <a:alphaModFix/>
          </a:blip>
          <a:srcRect/>
          <a:stretch/>
        </p:blipFill>
        <p:spPr>
          <a:xfrm>
            <a:off x="6318239" y="1245214"/>
            <a:ext cx="2619375" cy="17430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31"/>
          <p:cNvSpPr txBox="1">
            <a:spLocks noGrp="1"/>
          </p:cNvSpPr>
          <p:nvPr>
            <p:ph type="title"/>
          </p:nvPr>
        </p:nvSpPr>
        <p:spPr>
          <a:xfrm>
            <a:off x="311700" y="213025"/>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3000"/>
              <a:buNone/>
            </a:pPr>
            <a:r>
              <a:rPr lang="es" sz="2850">
                <a:solidFill>
                  <a:srgbClr val="C00000"/>
                </a:solidFill>
              </a:rPr>
              <a:t>Auto - Ataque - Temor </a:t>
            </a:r>
            <a:endParaRPr sz="2850">
              <a:solidFill>
                <a:srgbClr val="C00000"/>
              </a:solidFill>
            </a:endParaRPr>
          </a:p>
        </p:txBody>
      </p:sp>
      <p:sp>
        <p:nvSpPr>
          <p:cNvPr id="121" name="Google Shape;121;p31"/>
          <p:cNvSpPr txBox="1">
            <a:spLocks noGrp="1"/>
          </p:cNvSpPr>
          <p:nvPr>
            <p:ph type="body" idx="1"/>
          </p:nvPr>
        </p:nvSpPr>
        <p:spPr>
          <a:xfrm>
            <a:off x="311700" y="1039300"/>
            <a:ext cx="8391900" cy="38541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Clr>
                <a:srgbClr val="677579"/>
              </a:buClr>
              <a:buSzPts val="1800"/>
              <a:buNone/>
            </a:pPr>
            <a:r>
              <a:rPr lang="es" sz="1300" b="1">
                <a:solidFill>
                  <a:srgbClr val="677579"/>
                </a:solidFill>
              </a:rPr>
              <a:t>En primer lugar</a:t>
            </a:r>
            <a:r>
              <a:rPr lang="es" sz="1300">
                <a:solidFill>
                  <a:srgbClr val="677579"/>
                </a:solidFill>
              </a:rPr>
              <a:t>, pueden estar </a:t>
            </a:r>
            <a:r>
              <a:rPr lang="es" sz="1300" b="1">
                <a:solidFill>
                  <a:srgbClr val="677579"/>
                </a:solidFill>
              </a:rPr>
              <a:t>vinculados a recuerdos emocionales de ser criticados</a:t>
            </a:r>
            <a:r>
              <a:rPr lang="es" sz="1300">
                <a:solidFill>
                  <a:srgbClr val="677579"/>
                </a:solidFill>
              </a:rPr>
              <a:t> que pueden ser perjudiciales. </a:t>
            </a:r>
            <a:endParaRPr sz="1300">
              <a:solidFill>
                <a:srgbClr val="677579"/>
              </a:solidFill>
            </a:endParaRPr>
          </a:p>
          <a:p>
            <a:pPr marL="0" lvl="0" indent="0" algn="ctr" rtl="0">
              <a:lnSpc>
                <a:spcPct val="150000"/>
              </a:lnSpc>
              <a:spcBef>
                <a:spcPts val="0"/>
              </a:spcBef>
              <a:spcAft>
                <a:spcPts val="0"/>
              </a:spcAft>
              <a:buClr>
                <a:srgbClr val="677579"/>
              </a:buClr>
              <a:buSzPts val="1800"/>
              <a:buNone/>
            </a:pPr>
            <a:r>
              <a:rPr lang="es" sz="1300" b="1">
                <a:solidFill>
                  <a:srgbClr val="677579"/>
                </a:solidFill>
              </a:rPr>
              <a:t>En segundo lugar</a:t>
            </a:r>
            <a:r>
              <a:rPr lang="es" sz="1300">
                <a:solidFill>
                  <a:srgbClr val="677579"/>
                </a:solidFill>
              </a:rPr>
              <a:t>, las</a:t>
            </a:r>
            <a:r>
              <a:rPr lang="es" sz="1300" b="1">
                <a:solidFill>
                  <a:srgbClr val="677579"/>
                </a:solidFill>
              </a:rPr>
              <a:t> texturas emocionales </a:t>
            </a:r>
            <a:r>
              <a:rPr lang="es" sz="1300">
                <a:solidFill>
                  <a:srgbClr val="677579"/>
                </a:solidFill>
              </a:rPr>
              <a:t>que ponemos en la auto-culpabilización y la autocrítica. </a:t>
            </a:r>
            <a:endParaRPr sz="1300">
              <a:solidFill>
                <a:srgbClr val="677579"/>
              </a:solidFill>
            </a:endParaRPr>
          </a:p>
          <a:p>
            <a:pPr marL="0" lvl="0" indent="0" algn="ctr" rtl="0">
              <a:lnSpc>
                <a:spcPct val="150000"/>
              </a:lnSpc>
              <a:spcBef>
                <a:spcPts val="0"/>
              </a:spcBef>
              <a:spcAft>
                <a:spcPts val="0"/>
              </a:spcAft>
              <a:buClr>
                <a:srgbClr val="677579"/>
              </a:buClr>
              <a:buSzPts val="1800"/>
              <a:buNone/>
            </a:pPr>
            <a:r>
              <a:rPr lang="es" sz="1300" b="1">
                <a:solidFill>
                  <a:srgbClr val="677579"/>
                </a:solidFill>
              </a:rPr>
              <a:t>En tercer lugar, </a:t>
            </a:r>
            <a:r>
              <a:rPr lang="es" sz="1300">
                <a:solidFill>
                  <a:srgbClr val="677579"/>
                </a:solidFill>
              </a:rPr>
              <a:t>el </a:t>
            </a:r>
            <a:r>
              <a:rPr lang="es" sz="1300" b="1">
                <a:solidFill>
                  <a:srgbClr val="677579"/>
                </a:solidFill>
              </a:rPr>
              <a:t>vínculo con las preocupaciones motivacionales</a:t>
            </a:r>
            <a:r>
              <a:rPr lang="es" sz="1300">
                <a:solidFill>
                  <a:srgbClr val="677579"/>
                </a:solidFill>
              </a:rPr>
              <a:t> </a:t>
            </a:r>
            <a:r>
              <a:rPr lang="es" sz="1300" i="1">
                <a:solidFill>
                  <a:srgbClr val="677579"/>
                </a:solidFill>
              </a:rPr>
              <a:t>(por ejemplo, la necesidad de tener éxito para evitar el rechazo).</a:t>
            </a:r>
            <a:r>
              <a:rPr lang="es" sz="1300">
                <a:solidFill>
                  <a:srgbClr val="677579"/>
                </a:solidFill>
              </a:rPr>
              <a:t> </a:t>
            </a:r>
            <a:endParaRPr sz="1300">
              <a:solidFill>
                <a:srgbClr val="677579"/>
              </a:solidFill>
            </a:endParaRPr>
          </a:p>
          <a:p>
            <a:pPr marL="0" lvl="0" indent="0" algn="ctr" rtl="0">
              <a:lnSpc>
                <a:spcPct val="150000"/>
              </a:lnSpc>
              <a:spcBef>
                <a:spcPts val="0"/>
              </a:spcBef>
              <a:spcAft>
                <a:spcPts val="0"/>
              </a:spcAft>
              <a:buClr>
                <a:srgbClr val="677579"/>
              </a:buClr>
              <a:buSzPts val="1800"/>
              <a:buNone/>
            </a:pPr>
            <a:r>
              <a:rPr lang="es" sz="1300">
                <a:solidFill>
                  <a:srgbClr val="677579"/>
                </a:solidFill>
              </a:rPr>
              <a:t>Cuando las cosas nos salen mal, podemos centrarnos en nuestros fracasos y contratiempos con frustración, con </a:t>
            </a:r>
            <a:r>
              <a:rPr lang="es" sz="1400">
                <a:solidFill>
                  <a:srgbClr val="677579"/>
                </a:solidFill>
              </a:rPr>
              <a:t>o sin autocrítica dura </a:t>
            </a:r>
            <a:endParaRPr sz="1400">
              <a:solidFill>
                <a:srgbClr val="677579"/>
              </a:solidFill>
            </a:endParaRPr>
          </a:p>
          <a:p>
            <a:pPr marL="0" lvl="0" indent="0" algn="ctr" rtl="0">
              <a:lnSpc>
                <a:spcPct val="150000"/>
              </a:lnSpc>
              <a:spcBef>
                <a:spcPts val="0"/>
              </a:spcBef>
              <a:spcAft>
                <a:spcPts val="0"/>
              </a:spcAft>
              <a:buClr>
                <a:schemeClr val="dk1"/>
              </a:buClr>
              <a:buSzPts val="1800"/>
              <a:buNone/>
            </a:pPr>
            <a:endParaRPr sz="1300">
              <a:solidFill>
                <a:srgbClr val="677579"/>
              </a:solidFill>
            </a:endParaRPr>
          </a:p>
          <a:p>
            <a:pPr marL="0" lvl="0" indent="0" algn="ctr" rtl="0">
              <a:lnSpc>
                <a:spcPct val="150000"/>
              </a:lnSpc>
              <a:spcBef>
                <a:spcPts val="0"/>
              </a:spcBef>
              <a:spcAft>
                <a:spcPts val="0"/>
              </a:spcAft>
              <a:buClr>
                <a:schemeClr val="dk1"/>
              </a:buClr>
              <a:buSzPts val="180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32"/>
          <p:cNvSpPr txBox="1">
            <a:spLocks noGrp="1"/>
          </p:cNvSpPr>
          <p:nvPr>
            <p:ph type="body" idx="1"/>
          </p:nvPr>
        </p:nvSpPr>
        <p:spPr>
          <a:xfrm>
            <a:off x="311700" y="128025"/>
            <a:ext cx="8520600" cy="46377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Clr>
                <a:schemeClr val="dk2"/>
              </a:buClr>
              <a:buSzPts val="1800"/>
              <a:buNone/>
            </a:pPr>
            <a:r>
              <a:rPr lang="es" sz="1200">
                <a:solidFill>
                  <a:schemeClr val="dk2"/>
                </a:solidFill>
              </a:rPr>
              <a:t>Voy a una entrevista de trabajo, el yo interno evaluador piensa que quizas esta ansioso: Ay dios, espero no cagarla!. Que pasa si no les gusto, no les parezco suficiente para el puesto.No soy bueno en entrevistas. El tono emocional de estos pensamientos es la ansiedad.</a:t>
            </a:r>
            <a:endParaRPr sz="1200">
              <a:solidFill>
                <a:schemeClr val="dk2"/>
              </a:solidFill>
            </a:endParaRPr>
          </a:p>
          <a:p>
            <a:pPr marL="0" lvl="0" indent="0" algn="ctr" rtl="0">
              <a:lnSpc>
                <a:spcPct val="150000"/>
              </a:lnSpc>
              <a:spcBef>
                <a:spcPts val="0"/>
              </a:spcBef>
              <a:spcAft>
                <a:spcPts val="0"/>
              </a:spcAft>
              <a:buClr>
                <a:schemeClr val="dk2"/>
              </a:buClr>
              <a:buSzPts val="1800"/>
              <a:buNone/>
            </a:pPr>
            <a:r>
              <a:rPr lang="es" sz="1200">
                <a:solidFill>
                  <a:schemeClr val="dk2"/>
                </a:solidFill>
              </a:rPr>
              <a:t>Despues del evento: El autodialogo, tomo un tono mas hostile. Oh, realmente soy una inutil se noto mi ansiedad!!!... No sirvo para esto! van a pensar que soy una debil! </a:t>
            </a:r>
            <a:endParaRPr sz="1200">
              <a:solidFill>
                <a:schemeClr val="dk2"/>
              </a:solidFill>
            </a:endParaRPr>
          </a:p>
          <a:p>
            <a:pPr marL="0" lvl="0" indent="0" algn="ctr" rtl="0">
              <a:lnSpc>
                <a:spcPct val="150000"/>
              </a:lnSpc>
              <a:spcBef>
                <a:spcPts val="0"/>
              </a:spcBef>
              <a:spcAft>
                <a:spcPts val="0"/>
              </a:spcAft>
              <a:buClr>
                <a:schemeClr val="dk1"/>
              </a:buClr>
              <a:buSzPts val="1800"/>
              <a:buNone/>
            </a:pPr>
            <a:endParaRPr sz="1300">
              <a:solidFill>
                <a:srgbClr val="677579"/>
              </a:solidFill>
            </a:endParaRPr>
          </a:p>
          <a:p>
            <a:pPr marL="0" lvl="0" indent="0" algn="ctr" rtl="0">
              <a:lnSpc>
                <a:spcPct val="150000"/>
              </a:lnSpc>
              <a:spcBef>
                <a:spcPts val="0"/>
              </a:spcBef>
              <a:spcAft>
                <a:spcPts val="0"/>
              </a:spcAft>
              <a:buClr>
                <a:srgbClr val="677579"/>
              </a:buClr>
              <a:buSzPts val="1800"/>
              <a:buNone/>
            </a:pPr>
            <a:r>
              <a:rPr lang="es" sz="1400">
                <a:solidFill>
                  <a:srgbClr val="677579"/>
                </a:solidFill>
              </a:rPr>
              <a:t>Para algunos consultantes puede ser útil ayudarles a notar la sutileza entre la</a:t>
            </a:r>
            <a:r>
              <a:rPr lang="es" sz="1400" b="1">
                <a:solidFill>
                  <a:srgbClr val="677579"/>
                </a:solidFill>
              </a:rPr>
              <a:t> auto-dialogo debilitante</a:t>
            </a:r>
            <a:r>
              <a:rPr lang="es" sz="1400">
                <a:solidFill>
                  <a:srgbClr val="677579"/>
                </a:solidFill>
              </a:rPr>
              <a:t>, el </a:t>
            </a:r>
            <a:r>
              <a:rPr lang="es" sz="1400" b="1">
                <a:solidFill>
                  <a:srgbClr val="677579"/>
                </a:solidFill>
              </a:rPr>
              <a:t>auto-dialogo ansioso y auto-dialogo hostil</a:t>
            </a:r>
            <a:r>
              <a:rPr lang="es" sz="1400">
                <a:solidFill>
                  <a:srgbClr val="677579"/>
                </a:solidFill>
              </a:rPr>
              <a:t> y cómo s</a:t>
            </a:r>
            <a:r>
              <a:rPr lang="es" sz="1400" b="1">
                <a:solidFill>
                  <a:srgbClr val="677579"/>
                </a:solidFill>
              </a:rPr>
              <a:t>e relacionan </a:t>
            </a:r>
            <a:r>
              <a:rPr lang="es" sz="1400">
                <a:solidFill>
                  <a:srgbClr val="677579"/>
                </a:solidFill>
              </a:rPr>
              <a:t>particularmente en el tiempo. </a:t>
            </a:r>
            <a:endParaRPr sz="1400">
              <a:solidFill>
                <a:srgbClr val="677579"/>
              </a:solidFill>
            </a:endParaRPr>
          </a:p>
          <a:p>
            <a:pPr marL="0" lvl="0" indent="0" algn="ctr" rtl="0">
              <a:lnSpc>
                <a:spcPct val="150000"/>
              </a:lnSpc>
              <a:spcBef>
                <a:spcPts val="0"/>
              </a:spcBef>
              <a:spcAft>
                <a:spcPts val="0"/>
              </a:spcAft>
              <a:buClr>
                <a:srgbClr val="677579"/>
              </a:buClr>
              <a:buSzPts val="1800"/>
              <a:buNone/>
            </a:pPr>
            <a:r>
              <a:rPr lang="es" sz="1400">
                <a:solidFill>
                  <a:srgbClr val="677579"/>
                </a:solidFill>
              </a:rPr>
              <a:t>Así que es importante identificar la </a:t>
            </a:r>
            <a:r>
              <a:rPr lang="es" sz="1400" b="1">
                <a:solidFill>
                  <a:srgbClr val="677579"/>
                </a:solidFill>
              </a:rPr>
              <a:t>autocrítica en el momento</a:t>
            </a:r>
            <a:r>
              <a:rPr lang="es" sz="1400">
                <a:solidFill>
                  <a:srgbClr val="677579"/>
                </a:solidFill>
              </a:rPr>
              <a:t> y la</a:t>
            </a:r>
            <a:r>
              <a:rPr lang="es" sz="1400" b="1">
                <a:solidFill>
                  <a:srgbClr val="677579"/>
                </a:solidFill>
              </a:rPr>
              <a:t> autocrítica después </a:t>
            </a:r>
            <a:r>
              <a:rPr lang="es" sz="1400">
                <a:solidFill>
                  <a:srgbClr val="677579"/>
                </a:solidFill>
              </a:rPr>
              <a:t>del </a:t>
            </a:r>
            <a:r>
              <a:rPr lang="es" sz="1400" b="1">
                <a:solidFill>
                  <a:srgbClr val="677579"/>
                </a:solidFill>
              </a:rPr>
              <a:t>evento. </a:t>
            </a:r>
            <a:endParaRPr sz="1400">
              <a:solidFill>
                <a:srgbClr val="677579"/>
              </a:solidFill>
            </a:endParaRPr>
          </a:p>
          <a:p>
            <a:pPr marL="0" lvl="0" indent="0" algn="ctr" rtl="0">
              <a:lnSpc>
                <a:spcPct val="150000"/>
              </a:lnSpc>
              <a:spcBef>
                <a:spcPts val="0"/>
              </a:spcBef>
              <a:spcAft>
                <a:spcPts val="0"/>
              </a:spcAft>
              <a:buClr>
                <a:srgbClr val="677579"/>
              </a:buClr>
              <a:buSzPts val="1800"/>
              <a:buNone/>
            </a:pPr>
            <a:r>
              <a:rPr lang="es" sz="1300">
                <a:solidFill>
                  <a:srgbClr val="677579"/>
                </a:solidFill>
              </a:rPr>
              <a:t>Planificar cómo desarrollar y utilizar la autoconfianza compasiva puede ser útil en ambas fases.  En esencia, estás guiando a las personas para que cambien a las funciones de </a:t>
            </a:r>
            <a:r>
              <a:rPr lang="es" sz="1300" b="1" i="1">
                <a:solidFill>
                  <a:srgbClr val="677579"/>
                </a:solidFill>
              </a:rPr>
              <a:t>base segura y cielo seguro</a:t>
            </a:r>
            <a:r>
              <a:rPr lang="es" sz="1300">
                <a:solidFill>
                  <a:srgbClr val="677579"/>
                </a:solidFill>
              </a:rPr>
              <a:t> de la mente compasiva para contrarrestar los efectos negativos de la autocrítica</a:t>
            </a:r>
            <a:r>
              <a:rPr lang="es" sz="1300">
                <a:solidFill>
                  <a:srgbClr val="000000"/>
                </a:solidFill>
              </a:rPr>
              <a:t>. </a:t>
            </a:r>
            <a:endParaRPr sz="1300">
              <a:solidFill>
                <a:srgbClr val="000000"/>
              </a:solidFill>
            </a:endParaRPr>
          </a:p>
          <a:p>
            <a:pPr marL="0" lvl="0" indent="0" algn="ctr" rtl="0">
              <a:lnSpc>
                <a:spcPct val="150000"/>
              </a:lnSpc>
              <a:spcBef>
                <a:spcPts val="0"/>
              </a:spcBef>
              <a:spcAft>
                <a:spcPts val="0"/>
              </a:spcAft>
              <a:buClr>
                <a:schemeClr val="dk1"/>
              </a:buClr>
              <a:buSzPts val="1800"/>
              <a:buNone/>
            </a:pPr>
            <a:endParaRPr sz="1100">
              <a:solidFill>
                <a:srgbClr val="677579"/>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33"/>
          <p:cNvSpPr txBox="1">
            <a:spLocks noGrp="1"/>
          </p:cNvSpPr>
          <p:nvPr>
            <p:ph type="title"/>
          </p:nvPr>
        </p:nvSpPr>
        <p:spPr>
          <a:xfrm>
            <a:off x="311700" y="371025"/>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3000"/>
              <a:buNone/>
            </a:pPr>
            <a:r>
              <a:rPr lang="es" sz="2350">
                <a:solidFill>
                  <a:srgbClr val="3C78D8"/>
                </a:solidFill>
              </a:rPr>
              <a:t>Miedos Arquetípicos </a:t>
            </a:r>
            <a:endParaRPr sz="2350">
              <a:solidFill>
                <a:srgbClr val="3C78D8"/>
              </a:solidFill>
            </a:endParaRPr>
          </a:p>
          <a:p>
            <a:pPr marL="0" lvl="0" indent="0" algn="l" rtl="0">
              <a:lnSpc>
                <a:spcPct val="100000"/>
              </a:lnSpc>
              <a:spcBef>
                <a:spcPts val="0"/>
              </a:spcBef>
              <a:spcAft>
                <a:spcPts val="0"/>
              </a:spcAft>
              <a:buClr>
                <a:schemeClr val="dk1"/>
              </a:buClr>
              <a:buSzPts val="3000"/>
              <a:buNone/>
            </a:pPr>
            <a:endParaRPr/>
          </a:p>
        </p:txBody>
      </p:sp>
      <p:sp>
        <p:nvSpPr>
          <p:cNvPr id="132" name="Google Shape;132;p33"/>
          <p:cNvSpPr txBox="1">
            <a:spLocks noGrp="1"/>
          </p:cNvSpPr>
          <p:nvPr>
            <p:ph type="body" idx="1"/>
          </p:nvPr>
        </p:nvSpPr>
        <p:spPr>
          <a:xfrm>
            <a:off x="311700" y="571350"/>
            <a:ext cx="8520600" cy="4127700"/>
          </a:xfrm>
          <a:prstGeom prst="rect">
            <a:avLst/>
          </a:prstGeom>
          <a:noFill/>
          <a:ln>
            <a:noFill/>
          </a:ln>
        </p:spPr>
        <p:txBody>
          <a:bodyPr spcFirstLastPara="1" wrap="square" lIns="91425" tIns="91425" rIns="91425" bIns="91425" anchor="t" anchorCtr="0">
            <a:noAutofit/>
          </a:bodyPr>
          <a:lstStyle/>
          <a:p>
            <a:pPr marL="0" lvl="0" indent="0" algn="just" rtl="0">
              <a:lnSpc>
                <a:spcPct val="150000"/>
              </a:lnSpc>
              <a:spcBef>
                <a:spcPts val="0"/>
              </a:spcBef>
              <a:spcAft>
                <a:spcPts val="0"/>
              </a:spcAft>
              <a:buClr>
                <a:schemeClr val="dk1"/>
              </a:buClr>
              <a:buSzPts val="1800"/>
              <a:buNone/>
            </a:pPr>
            <a:r>
              <a:rPr lang="es" sz="1225"/>
              <a:t>Recordemos que hemos </a:t>
            </a:r>
            <a:r>
              <a:rPr lang="es" sz="1225" b="1"/>
              <a:t>evolucionado para las interacciones sociales. </a:t>
            </a:r>
            <a:r>
              <a:rPr lang="es" sz="1225"/>
              <a:t>Existimos en un campo de mentes que i</a:t>
            </a:r>
            <a:r>
              <a:rPr lang="es" sz="1225" b="1"/>
              <a:t>nteractúan y se co-regulan mutuamente. </a:t>
            </a:r>
            <a:endParaRPr sz="1225" b="1"/>
          </a:p>
          <a:p>
            <a:pPr marL="0" lvl="0" indent="0" algn="just" rtl="0">
              <a:lnSpc>
                <a:spcPct val="150000"/>
              </a:lnSpc>
              <a:spcBef>
                <a:spcPts val="0"/>
              </a:spcBef>
              <a:spcAft>
                <a:spcPts val="0"/>
              </a:spcAft>
              <a:buClr>
                <a:schemeClr val="dk1"/>
              </a:buClr>
              <a:buSzPts val="1800"/>
              <a:buNone/>
            </a:pPr>
            <a:endParaRPr sz="1225"/>
          </a:p>
          <a:p>
            <a:pPr marL="0" lvl="0" indent="0" algn="just" rtl="0">
              <a:lnSpc>
                <a:spcPct val="150000"/>
              </a:lnSpc>
              <a:spcBef>
                <a:spcPts val="0"/>
              </a:spcBef>
              <a:spcAft>
                <a:spcPts val="0"/>
              </a:spcAft>
              <a:buClr>
                <a:schemeClr val="dk1"/>
              </a:buClr>
              <a:buSzPts val="1800"/>
              <a:buNone/>
            </a:pPr>
            <a:r>
              <a:rPr lang="es" sz="1225"/>
              <a:t>Para CFT mucho de lo que </a:t>
            </a:r>
            <a:r>
              <a:rPr lang="es" sz="1225" b="1"/>
              <a:t>sucede en nuestras mentes,</a:t>
            </a:r>
            <a:r>
              <a:rPr lang="es" sz="1225"/>
              <a:t> sea lo que deseamos alcanzar o lo que deseamos evitar es en su generalidad </a:t>
            </a:r>
            <a:r>
              <a:rPr lang="es" sz="1225" b="1"/>
              <a:t>social. </a:t>
            </a:r>
            <a:endParaRPr sz="1225" b="1"/>
          </a:p>
          <a:p>
            <a:pPr marL="0" lvl="0" indent="0" algn="just" rtl="0">
              <a:lnSpc>
                <a:spcPct val="150000"/>
              </a:lnSpc>
              <a:spcBef>
                <a:spcPts val="0"/>
              </a:spcBef>
              <a:spcAft>
                <a:spcPts val="0"/>
              </a:spcAft>
              <a:buClr>
                <a:schemeClr val="dk1"/>
              </a:buClr>
              <a:buSzPts val="1800"/>
              <a:buNone/>
            </a:pPr>
            <a:endParaRPr sz="1225"/>
          </a:p>
          <a:p>
            <a:pPr marL="0" lvl="0" indent="0" algn="ctr" rtl="0">
              <a:lnSpc>
                <a:spcPct val="150000"/>
              </a:lnSpc>
              <a:spcBef>
                <a:spcPts val="0"/>
              </a:spcBef>
              <a:spcAft>
                <a:spcPts val="0"/>
              </a:spcAft>
              <a:buClr>
                <a:schemeClr val="dk1"/>
              </a:buClr>
              <a:buSzPts val="1800"/>
              <a:buNone/>
            </a:pPr>
            <a:r>
              <a:rPr lang="es" sz="1225" b="1"/>
              <a:t>Eso significa que estamos constantemente monitoreando el flujo de las relaciones en las que nos involucramos. </a:t>
            </a:r>
            <a:endParaRPr sz="1225" b="1"/>
          </a:p>
          <a:p>
            <a:pPr marL="0" lvl="0" indent="0" algn="just" rtl="0">
              <a:lnSpc>
                <a:spcPct val="150000"/>
              </a:lnSpc>
              <a:spcBef>
                <a:spcPts val="0"/>
              </a:spcBef>
              <a:spcAft>
                <a:spcPts val="0"/>
              </a:spcAft>
              <a:buClr>
                <a:schemeClr val="dk1"/>
              </a:buClr>
              <a:buSzPts val="1800"/>
              <a:buNone/>
            </a:pPr>
            <a:endParaRPr sz="1225"/>
          </a:p>
          <a:p>
            <a:pPr marL="0" lvl="0" indent="0" algn="ctr" rtl="0">
              <a:lnSpc>
                <a:spcPct val="150000"/>
              </a:lnSpc>
              <a:spcBef>
                <a:spcPts val="0"/>
              </a:spcBef>
              <a:spcAft>
                <a:spcPts val="0"/>
              </a:spcAft>
              <a:buClr>
                <a:srgbClr val="8E7CC3"/>
              </a:buClr>
              <a:buSzPts val="1800"/>
              <a:buNone/>
            </a:pPr>
            <a:r>
              <a:rPr lang="es" sz="1225" b="1">
                <a:solidFill>
                  <a:srgbClr val="8E7CC3"/>
                </a:solidFill>
              </a:rPr>
              <a:t>CFT considera que esta mirada competitiva ( la que nos ofrece una posición/status social) la que nos da una sensación de ser útiles, deseados, queridos y valorados junto con la sensación de conexión y flujo de relaciones de apoyo, es el puente crucial (arquetípico) entre la autocrítica y los problemas de salud mental.</a:t>
            </a:r>
            <a:r>
              <a:rPr lang="es" sz="1225"/>
              <a:t> </a:t>
            </a:r>
            <a:endParaRPr sz="1225"/>
          </a:p>
          <a:p>
            <a:pPr marL="0" lvl="0" indent="0" algn="l" rtl="0">
              <a:lnSpc>
                <a:spcPct val="100000"/>
              </a:lnSpc>
              <a:spcBef>
                <a:spcPts val="0"/>
              </a:spcBef>
              <a:spcAft>
                <a:spcPts val="0"/>
              </a:spcAft>
              <a:buClr>
                <a:schemeClr val="dk1"/>
              </a:buClr>
              <a:buSzPts val="1800"/>
              <a:buNone/>
            </a:pPr>
            <a:endParaRPr sz="13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34"/>
          <p:cNvSpPr txBox="1">
            <a:spLocks noGrp="1"/>
          </p:cNvSpPr>
          <p:nvPr>
            <p:ph type="body" idx="1"/>
          </p:nvPr>
        </p:nvSpPr>
        <p:spPr>
          <a:xfrm>
            <a:off x="311700" y="594600"/>
            <a:ext cx="4665300" cy="2163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800"/>
              <a:buNone/>
            </a:pPr>
            <a:r>
              <a:rPr lang="es"/>
              <a:t>Las personas </a:t>
            </a:r>
            <a:r>
              <a:rPr lang="es" b="1"/>
              <a:t>auto-criticas </a:t>
            </a:r>
            <a:r>
              <a:rPr lang="es"/>
              <a:t>viven en un </a:t>
            </a:r>
            <a:r>
              <a:rPr lang="es" b="1"/>
              <a:t>mundo interno de fragilidad social.</a:t>
            </a:r>
            <a:r>
              <a:rPr lang="es"/>
              <a:t> </a:t>
            </a:r>
            <a:endParaRPr/>
          </a:p>
          <a:p>
            <a:pPr marL="0" lvl="0" indent="0" algn="l" rtl="0">
              <a:lnSpc>
                <a:spcPct val="150000"/>
              </a:lnSpc>
              <a:spcBef>
                <a:spcPts val="0"/>
              </a:spcBef>
              <a:spcAft>
                <a:spcPts val="0"/>
              </a:spcAft>
              <a:buClr>
                <a:schemeClr val="dk1"/>
              </a:buClr>
              <a:buSzPts val="1800"/>
              <a:buNone/>
            </a:pPr>
            <a:endParaRPr/>
          </a:p>
          <a:p>
            <a:pPr marL="0" lvl="0" indent="0" algn="l" rtl="0">
              <a:lnSpc>
                <a:spcPct val="150000"/>
              </a:lnSpc>
              <a:spcBef>
                <a:spcPts val="0"/>
              </a:spcBef>
              <a:spcAft>
                <a:spcPts val="0"/>
              </a:spcAft>
              <a:buClr>
                <a:schemeClr val="dk1"/>
              </a:buClr>
              <a:buSzPts val="1800"/>
              <a:buNone/>
            </a:pPr>
            <a:r>
              <a:rPr lang="es"/>
              <a:t>Esto es central en CFT y la razón por la cual se exploran las dificultades por no sentirnos lo suficientemente buenos , valorados y queridos. </a:t>
            </a:r>
            <a:endParaRPr/>
          </a:p>
          <a:p>
            <a:pPr marL="0" lvl="0" indent="0" algn="l" rtl="0">
              <a:lnSpc>
                <a:spcPct val="100000"/>
              </a:lnSpc>
              <a:spcBef>
                <a:spcPts val="0"/>
              </a:spcBef>
              <a:spcAft>
                <a:spcPts val="0"/>
              </a:spcAft>
              <a:buClr>
                <a:schemeClr val="dk1"/>
              </a:buClr>
              <a:buSzPts val="1800"/>
              <a:buNone/>
            </a:pPr>
            <a:endParaRPr/>
          </a:p>
          <a:p>
            <a:pPr marL="0" lvl="0" indent="0" algn="l" rtl="0">
              <a:lnSpc>
                <a:spcPct val="100000"/>
              </a:lnSpc>
              <a:spcBef>
                <a:spcPts val="0"/>
              </a:spcBef>
              <a:spcAft>
                <a:spcPts val="0"/>
              </a:spcAft>
              <a:buClr>
                <a:schemeClr val="dk1"/>
              </a:buClr>
              <a:buSzPts val="1800"/>
              <a:buNone/>
            </a:pPr>
            <a:endParaRPr/>
          </a:p>
        </p:txBody>
      </p:sp>
      <p:pic>
        <p:nvPicPr>
          <p:cNvPr id="138" name="Google Shape;138;p34"/>
          <p:cNvPicPr preferRelativeResize="0"/>
          <p:nvPr/>
        </p:nvPicPr>
        <p:blipFill rotWithShape="1">
          <a:blip r:embed="rId3">
            <a:alphaModFix/>
          </a:blip>
          <a:srcRect/>
          <a:stretch/>
        </p:blipFill>
        <p:spPr>
          <a:xfrm>
            <a:off x="5265700" y="755400"/>
            <a:ext cx="3499650" cy="22293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35"/>
          <p:cNvSpPr txBox="1">
            <a:spLocks noGrp="1"/>
          </p:cNvSpPr>
          <p:nvPr>
            <p:ph type="title"/>
          </p:nvPr>
        </p:nvSpPr>
        <p:spPr>
          <a:xfrm>
            <a:off x="311700" y="194750"/>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3000"/>
              <a:buNone/>
            </a:pPr>
            <a:r>
              <a:rPr lang="es" sz="2850"/>
              <a:t>Perfeccionismo </a:t>
            </a:r>
            <a:endParaRPr sz="2850"/>
          </a:p>
        </p:txBody>
      </p:sp>
      <p:sp>
        <p:nvSpPr>
          <p:cNvPr id="144" name="Google Shape;144;p35"/>
          <p:cNvSpPr txBox="1">
            <a:spLocks noGrp="1"/>
          </p:cNvSpPr>
          <p:nvPr>
            <p:ph type="body" idx="1"/>
          </p:nvPr>
        </p:nvSpPr>
        <p:spPr>
          <a:xfrm>
            <a:off x="311700" y="1327800"/>
            <a:ext cx="8520600" cy="21630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Clr>
                <a:schemeClr val="dk1"/>
              </a:buClr>
              <a:buSzPts val="1800"/>
              <a:buNone/>
            </a:pPr>
            <a:r>
              <a:rPr lang="es" sz="1725"/>
              <a:t>Los fluires del perfeccionismo: </a:t>
            </a:r>
            <a:endParaRPr sz="1725"/>
          </a:p>
          <a:p>
            <a:pPr marL="0" lvl="0" indent="0" algn="ctr" rtl="0">
              <a:lnSpc>
                <a:spcPct val="150000"/>
              </a:lnSpc>
              <a:spcBef>
                <a:spcPts val="0"/>
              </a:spcBef>
              <a:spcAft>
                <a:spcPts val="0"/>
              </a:spcAft>
              <a:buClr>
                <a:schemeClr val="dk1"/>
              </a:buClr>
              <a:buSzPts val="1800"/>
              <a:buNone/>
            </a:pPr>
            <a:endParaRPr sz="1725"/>
          </a:p>
          <a:p>
            <a:pPr marL="457189" lvl="0" indent="-319079" algn="ctr" rtl="0">
              <a:lnSpc>
                <a:spcPct val="150000"/>
              </a:lnSpc>
              <a:spcBef>
                <a:spcPts val="0"/>
              </a:spcBef>
              <a:spcAft>
                <a:spcPts val="0"/>
              </a:spcAft>
              <a:buClr>
                <a:schemeClr val="dk1"/>
              </a:buClr>
              <a:buSzPts val="1300"/>
              <a:buChar char="-"/>
            </a:pPr>
            <a:r>
              <a:rPr lang="es" sz="1725" b="1"/>
              <a:t>Perfeccionismo hacia nosotros mismos:</a:t>
            </a:r>
            <a:r>
              <a:rPr lang="es" sz="1725"/>
              <a:t>  Auto- exigencia</a:t>
            </a:r>
            <a:endParaRPr sz="1725"/>
          </a:p>
          <a:p>
            <a:pPr marL="457189" lvl="0" indent="-319079" algn="ctr" rtl="0">
              <a:lnSpc>
                <a:spcPct val="150000"/>
              </a:lnSpc>
              <a:spcBef>
                <a:spcPts val="0"/>
              </a:spcBef>
              <a:spcAft>
                <a:spcPts val="0"/>
              </a:spcAft>
              <a:buClr>
                <a:schemeClr val="dk1"/>
              </a:buClr>
              <a:buSzPts val="1300"/>
              <a:buFont typeface="Montserrat"/>
              <a:buChar char="-"/>
            </a:pPr>
            <a:r>
              <a:rPr lang="es" sz="1725" b="1"/>
              <a:t>Perfeccionismo desde lo que esperamos de los otros: </a:t>
            </a:r>
            <a:endParaRPr sz="1725" b="1"/>
          </a:p>
          <a:p>
            <a:pPr marL="457189" lvl="0" indent="-319079" algn="ctr" rtl="0">
              <a:lnSpc>
                <a:spcPct val="150000"/>
              </a:lnSpc>
              <a:spcBef>
                <a:spcPts val="0"/>
              </a:spcBef>
              <a:spcAft>
                <a:spcPts val="0"/>
              </a:spcAft>
              <a:buClr>
                <a:schemeClr val="dk1"/>
              </a:buClr>
              <a:buSzPts val="1300"/>
              <a:buChar char="-"/>
            </a:pPr>
            <a:r>
              <a:rPr lang="es" sz="1725" b="1"/>
              <a:t>Perfeccionismo</a:t>
            </a:r>
            <a:r>
              <a:rPr lang="es" sz="1725"/>
              <a:t> y afan por alcanzar todos los niveles de exigencia que creemos que los demas esperan de nosotros.  </a:t>
            </a:r>
            <a:r>
              <a:rPr lang="es" sz="1725" i="1"/>
              <a:t>( Perfeccionismo socialmente prescrito) </a:t>
            </a:r>
            <a:endParaRPr sz="1725" i="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36"/>
          <p:cNvSpPr txBox="1">
            <a:spLocks noGrp="1"/>
          </p:cNvSpPr>
          <p:nvPr>
            <p:ph type="title"/>
          </p:nvPr>
        </p:nvSpPr>
        <p:spPr>
          <a:xfrm>
            <a:off x="311700" y="0"/>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3000"/>
              <a:buNone/>
            </a:pPr>
            <a:r>
              <a:rPr lang="es" sz="2500">
                <a:solidFill>
                  <a:srgbClr val="1C4587"/>
                </a:solidFill>
              </a:rPr>
              <a:t>Perfeccionismo</a:t>
            </a:r>
            <a:endParaRPr sz="2500">
              <a:solidFill>
                <a:srgbClr val="1C4587"/>
              </a:solidFill>
            </a:endParaRPr>
          </a:p>
        </p:txBody>
      </p:sp>
      <p:sp>
        <p:nvSpPr>
          <p:cNvPr id="150" name="Google Shape;150;p36"/>
          <p:cNvSpPr txBox="1">
            <a:spLocks noGrp="1"/>
          </p:cNvSpPr>
          <p:nvPr>
            <p:ph type="body" idx="1"/>
          </p:nvPr>
        </p:nvSpPr>
        <p:spPr>
          <a:xfrm>
            <a:off x="311700" y="661625"/>
            <a:ext cx="8520600" cy="32379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Clr>
                <a:srgbClr val="677579"/>
              </a:buClr>
              <a:buSzPts val="1800"/>
              <a:buNone/>
            </a:pPr>
            <a:r>
              <a:rPr lang="es" sz="1100" b="1">
                <a:solidFill>
                  <a:srgbClr val="677579"/>
                </a:solidFill>
              </a:rPr>
              <a:t>Este está vinculado a problemas de salud mental, asociados a la depresión y a todas las formas de autocrítica perjudicial/ hostil</a:t>
            </a:r>
            <a:endParaRPr sz="1100" b="1">
              <a:solidFill>
                <a:srgbClr val="677579"/>
              </a:solidFill>
            </a:endParaRPr>
          </a:p>
          <a:p>
            <a:pPr marL="0" lvl="0" indent="0" algn="just" rtl="0">
              <a:lnSpc>
                <a:spcPct val="150000"/>
              </a:lnSpc>
              <a:spcBef>
                <a:spcPts val="0"/>
              </a:spcBef>
              <a:spcAft>
                <a:spcPts val="0"/>
              </a:spcAft>
              <a:buClr>
                <a:schemeClr val="dk1"/>
              </a:buClr>
              <a:buSzPts val="1800"/>
              <a:buNone/>
            </a:pPr>
            <a:endParaRPr sz="1100">
              <a:solidFill>
                <a:srgbClr val="677579"/>
              </a:solidFill>
            </a:endParaRPr>
          </a:p>
          <a:p>
            <a:pPr marL="0" lvl="0" indent="0" algn="just" rtl="0">
              <a:lnSpc>
                <a:spcPct val="150000"/>
              </a:lnSpc>
              <a:spcBef>
                <a:spcPts val="0"/>
              </a:spcBef>
              <a:spcAft>
                <a:spcPts val="0"/>
              </a:spcAft>
              <a:buClr>
                <a:srgbClr val="677579"/>
              </a:buClr>
              <a:buSzPts val="1800"/>
              <a:buNone/>
            </a:pPr>
            <a:r>
              <a:rPr lang="es" sz="1100">
                <a:solidFill>
                  <a:srgbClr val="677579"/>
                </a:solidFill>
              </a:rPr>
              <a:t>El término perfeccionismo, indica que son los aspectos </a:t>
            </a:r>
            <a:r>
              <a:rPr lang="es" sz="1100" b="1">
                <a:solidFill>
                  <a:srgbClr val="677579"/>
                </a:solidFill>
              </a:rPr>
              <a:t>autocríticos del perfeccionismo</a:t>
            </a:r>
            <a:r>
              <a:rPr lang="es" sz="1100">
                <a:solidFill>
                  <a:srgbClr val="677579"/>
                </a:solidFill>
              </a:rPr>
              <a:t> los que parecen estar asociados con la angustia a la hora de afrontar los retos de la vida. </a:t>
            </a:r>
            <a:endParaRPr sz="1100">
              <a:solidFill>
                <a:srgbClr val="677579"/>
              </a:solidFill>
            </a:endParaRPr>
          </a:p>
          <a:p>
            <a:pPr marL="0" lvl="0" indent="0" algn="just" rtl="0">
              <a:lnSpc>
                <a:spcPct val="150000"/>
              </a:lnSpc>
              <a:spcBef>
                <a:spcPts val="0"/>
              </a:spcBef>
              <a:spcAft>
                <a:spcPts val="0"/>
              </a:spcAft>
              <a:buClr>
                <a:schemeClr val="dk1"/>
              </a:buClr>
              <a:buSzPts val="1800"/>
              <a:buNone/>
            </a:pPr>
            <a:endParaRPr sz="1100">
              <a:solidFill>
                <a:srgbClr val="677579"/>
              </a:solidFill>
            </a:endParaRPr>
          </a:p>
          <a:p>
            <a:pPr marL="0" lvl="0" indent="0" algn="just" rtl="0">
              <a:lnSpc>
                <a:spcPct val="150000"/>
              </a:lnSpc>
              <a:spcBef>
                <a:spcPts val="0"/>
              </a:spcBef>
              <a:spcAft>
                <a:spcPts val="0"/>
              </a:spcAft>
              <a:buClr>
                <a:srgbClr val="677579"/>
              </a:buClr>
              <a:buSzPts val="1800"/>
              <a:buNone/>
            </a:pPr>
            <a:r>
              <a:rPr lang="es" sz="1100">
                <a:solidFill>
                  <a:srgbClr val="677579"/>
                </a:solidFill>
              </a:rPr>
              <a:t>De hecho, ciertas </a:t>
            </a:r>
            <a:r>
              <a:rPr lang="es" sz="1100" b="1">
                <a:solidFill>
                  <a:srgbClr val="677579"/>
                </a:solidFill>
              </a:rPr>
              <a:t>formas de perfeccionismo </a:t>
            </a:r>
            <a:r>
              <a:rPr lang="es" sz="1100">
                <a:solidFill>
                  <a:srgbClr val="677579"/>
                </a:solidFill>
              </a:rPr>
              <a:t>pueden </a:t>
            </a:r>
            <a:r>
              <a:rPr lang="es" sz="1100" b="1">
                <a:solidFill>
                  <a:srgbClr val="677579"/>
                </a:solidFill>
              </a:rPr>
              <a:t>ayudarnos </a:t>
            </a:r>
            <a:r>
              <a:rPr lang="es" sz="1100">
                <a:solidFill>
                  <a:srgbClr val="677579"/>
                </a:solidFill>
              </a:rPr>
              <a:t>a esforzarnos por alcanzar altos niveles de exigencia y pueden ser útiles. Pero, ¿qué ocurre cuando tenemos dificultades y fracasamos? </a:t>
            </a:r>
            <a:endParaRPr sz="1100">
              <a:solidFill>
                <a:srgbClr val="677579"/>
              </a:solidFill>
            </a:endParaRPr>
          </a:p>
          <a:p>
            <a:pPr marL="0" lvl="0" indent="0" algn="just" rtl="0">
              <a:lnSpc>
                <a:spcPct val="150000"/>
              </a:lnSpc>
              <a:spcBef>
                <a:spcPts val="0"/>
              </a:spcBef>
              <a:spcAft>
                <a:spcPts val="0"/>
              </a:spcAft>
              <a:buClr>
                <a:srgbClr val="677579"/>
              </a:buClr>
              <a:buSzPts val="1800"/>
              <a:buNone/>
            </a:pPr>
            <a:r>
              <a:rPr lang="es" sz="1100" b="1" i="1">
                <a:solidFill>
                  <a:srgbClr val="677579"/>
                </a:solidFill>
              </a:rPr>
              <a:t>Las personas afectadas por el perfeccionismo se sienten amenazadas por el fracaso porque creen que los demás perderán el interés o serán críticos y los rechazarán. </a:t>
            </a:r>
            <a:endParaRPr sz="1100" b="1" i="1">
              <a:solidFill>
                <a:srgbClr val="677579"/>
              </a:solidFill>
            </a:endParaRPr>
          </a:p>
          <a:p>
            <a:pPr marL="0" lvl="0" indent="0" algn="just" rtl="0">
              <a:lnSpc>
                <a:spcPct val="150000"/>
              </a:lnSpc>
              <a:spcBef>
                <a:spcPts val="0"/>
              </a:spcBef>
              <a:spcAft>
                <a:spcPts val="0"/>
              </a:spcAft>
              <a:buClr>
                <a:schemeClr val="dk1"/>
              </a:buClr>
              <a:buSzPts val="1800"/>
              <a:buNone/>
            </a:pPr>
            <a:endParaRPr sz="1100">
              <a:solidFill>
                <a:srgbClr val="677579"/>
              </a:solidFill>
            </a:endParaRPr>
          </a:p>
          <a:p>
            <a:pPr marL="0" lvl="0" indent="0" algn="just" rtl="0">
              <a:lnSpc>
                <a:spcPct val="150000"/>
              </a:lnSpc>
              <a:spcBef>
                <a:spcPts val="0"/>
              </a:spcBef>
              <a:spcAft>
                <a:spcPts val="0"/>
              </a:spcAft>
              <a:buClr>
                <a:srgbClr val="677579"/>
              </a:buClr>
              <a:buSzPts val="1800"/>
              <a:buNone/>
            </a:pPr>
            <a:r>
              <a:rPr lang="es" sz="1100">
                <a:solidFill>
                  <a:srgbClr val="677579"/>
                </a:solidFill>
              </a:rPr>
              <a:t>Las implicaciones clínicas son, en primer lugar, </a:t>
            </a:r>
            <a:r>
              <a:rPr lang="es" sz="1100" b="1">
                <a:solidFill>
                  <a:srgbClr val="677579"/>
                </a:solidFill>
              </a:rPr>
              <a:t>cuando se trabaja con el perfeccionismo y la autocrítica</a:t>
            </a:r>
            <a:r>
              <a:rPr lang="es" sz="1100">
                <a:solidFill>
                  <a:srgbClr val="677579"/>
                </a:solidFill>
              </a:rPr>
              <a:t>, explorar sus </a:t>
            </a:r>
            <a:r>
              <a:rPr lang="es" sz="1100" b="1">
                <a:solidFill>
                  <a:srgbClr val="677579"/>
                </a:solidFill>
              </a:rPr>
              <a:t>funciones y tipos. </a:t>
            </a:r>
            <a:endParaRPr sz="1100" b="1">
              <a:solidFill>
                <a:srgbClr val="677579"/>
              </a:solidFill>
            </a:endParaRPr>
          </a:p>
          <a:p>
            <a:pPr marL="0" lvl="0" indent="0" algn="just" rtl="0">
              <a:lnSpc>
                <a:spcPct val="150000"/>
              </a:lnSpc>
              <a:spcBef>
                <a:spcPts val="0"/>
              </a:spcBef>
              <a:spcAft>
                <a:spcPts val="0"/>
              </a:spcAft>
              <a:buClr>
                <a:srgbClr val="677579"/>
              </a:buClr>
              <a:buSzPts val="1800"/>
              <a:buNone/>
            </a:pPr>
            <a:r>
              <a:rPr lang="es" sz="1100">
                <a:solidFill>
                  <a:srgbClr val="677579"/>
                </a:solidFill>
              </a:rPr>
              <a:t>En segundo lugar, la </a:t>
            </a:r>
            <a:r>
              <a:rPr lang="es" sz="1100" b="1">
                <a:solidFill>
                  <a:srgbClr val="677579"/>
                </a:solidFill>
              </a:rPr>
              <a:t>CFT trata de construir la mente compasiva</a:t>
            </a:r>
            <a:r>
              <a:rPr lang="es" sz="1100">
                <a:solidFill>
                  <a:srgbClr val="677579"/>
                </a:solidFill>
              </a:rPr>
              <a:t> para llegar a los temores arquetípicos de rechazo. A veces, esto nos llevará a traumas anteriores de rechazo y acoso en el pasado, y eso a su vez puede llevarnos al duelo. </a:t>
            </a:r>
            <a:endParaRPr sz="1100">
              <a:solidFill>
                <a:srgbClr val="677579"/>
              </a:solidFill>
            </a:endParaRPr>
          </a:p>
          <a:p>
            <a:pPr marL="0" lvl="0" indent="0" algn="just" rtl="0">
              <a:lnSpc>
                <a:spcPct val="100000"/>
              </a:lnSpc>
              <a:spcBef>
                <a:spcPts val="0"/>
              </a:spcBef>
              <a:spcAft>
                <a:spcPts val="0"/>
              </a:spcAft>
              <a:buClr>
                <a:schemeClr val="dk1"/>
              </a:buClr>
              <a:buSzPts val="1800"/>
              <a:buNone/>
            </a:pPr>
            <a:endParaRPr sz="900">
              <a:solidFill>
                <a:srgbClr val="677579"/>
              </a:solidFill>
              <a:latin typeface="Arial"/>
              <a:ea typeface="Arial"/>
              <a:cs typeface="Arial"/>
              <a:sym typeface="Arial"/>
            </a:endParaRPr>
          </a:p>
          <a:p>
            <a:pPr marL="0" lvl="0" indent="0" algn="just" rtl="0">
              <a:lnSpc>
                <a:spcPct val="100000"/>
              </a:lnSpc>
              <a:spcBef>
                <a:spcPts val="0"/>
              </a:spcBef>
              <a:spcAft>
                <a:spcPts val="0"/>
              </a:spcAft>
              <a:buClr>
                <a:schemeClr val="dk1"/>
              </a:buClr>
              <a:buSzPts val="1800"/>
              <a:buNone/>
            </a:pPr>
            <a:endParaRPr sz="1600">
              <a:solidFill>
                <a:srgbClr val="677579"/>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4"/>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3000"/>
              <a:buNone/>
            </a:pPr>
            <a:r>
              <a:rPr lang="es"/>
              <a:t>Auto - Corrección Compasiva </a:t>
            </a:r>
            <a:endParaRPr/>
          </a:p>
        </p:txBody>
      </p:sp>
      <p:sp>
        <p:nvSpPr>
          <p:cNvPr id="156" name="Google Shape;156;p24"/>
          <p:cNvSpPr txBox="1">
            <a:spLocks noGrp="1"/>
          </p:cNvSpPr>
          <p:nvPr>
            <p:ph type="body" idx="1"/>
          </p:nvPr>
        </p:nvSpPr>
        <p:spPr>
          <a:xfrm>
            <a:off x="311700" y="1327800"/>
            <a:ext cx="8520600" cy="2163000"/>
          </a:xfrm>
          <a:prstGeom prst="rect">
            <a:avLst/>
          </a:prstGeom>
          <a:noFill/>
          <a:ln>
            <a:noFill/>
          </a:ln>
        </p:spPr>
        <p:txBody>
          <a:bodyPr spcFirstLastPara="1" wrap="square" lIns="91425" tIns="91425" rIns="91425" bIns="91425" anchor="t" anchorCtr="0">
            <a:noAutofit/>
          </a:bodyPr>
          <a:lstStyle/>
          <a:p>
            <a:pPr marL="0" lvl="0" indent="0" algn="just" rtl="0">
              <a:lnSpc>
                <a:spcPct val="150000"/>
              </a:lnSpc>
              <a:spcBef>
                <a:spcPts val="0"/>
              </a:spcBef>
              <a:spcAft>
                <a:spcPts val="0"/>
              </a:spcAft>
              <a:buClr>
                <a:schemeClr val="lt2"/>
              </a:buClr>
              <a:buSzPts val="1800"/>
              <a:buNone/>
            </a:pPr>
            <a:r>
              <a:rPr lang="es"/>
              <a:t>Se basa en el motivación, deseo y en la apertura y/o flexibilidad de poder ver el “error” y las áreas que necesitan más atención para el propio funcionamiento. </a:t>
            </a:r>
            <a:endParaRPr/>
          </a:p>
          <a:p>
            <a:pPr marL="0" lvl="0" indent="0" algn="just" rtl="0">
              <a:lnSpc>
                <a:spcPct val="150000"/>
              </a:lnSpc>
              <a:spcBef>
                <a:spcPts val="0"/>
              </a:spcBef>
              <a:spcAft>
                <a:spcPts val="0"/>
              </a:spcAft>
              <a:buClr>
                <a:schemeClr val="dk1"/>
              </a:buClr>
              <a:buSzPts val="1800"/>
              <a:buNone/>
            </a:pPr>
            <a:endParaRPr/>
          </a:p>
          <a:p>
            <a:pPr marL="0" lvl="0" indent="0" algn="ctr" rtl="0">
              <a:lnSpc>
                <a:spcPct val="150000"/>
              </a:lnSpc>
              <a:spcBef>
                <a:spcPts val="0"/>
              </a:spcBef>
              <a:spcAft>
                <a:spcPts val="0"/>
              </a:spcAft>
              <a:buClr>
                <a:schemeClr val="lt2"/>
              </a:buClr>
              <a:buSzPts val="1800"/>
              <a:buNone/>
            </a:pPr>
            <a:r>
              <a:rPr lang="es" sz="1400" b="1"/>
              <a:t>Sobre este punto basamos en nuestro trabajo terapéutico en CFT. </a:t>
            </a:r>
            <a:endParaRPr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2"/>
          <p:cNvSpPr txBox="1">
            <a:spLocks noGrp="1"/>
          </p:cNvSpPr>
          <p:nvPr>
            <p:ph type="title"/>
          </p:nvPr>
        </p:nvSpPr>
        <p:spPr>
          <a:xfrm>
            <a:off x="367775" y="657300"/>
            <a:ext cx="4321800" cy="1540500"/>
          </a:xfrm>
          <a:prstGeom prst="rect">
            <a:avLst/>
          </a:prstGeom>
          <a:noFill/>
          <a:ln>
            <a:noFill/>
          </a:ln>
        </p:spPr>
        <p:txBody>
          <a:bodyPr spcFirstLastPara="1" wrap="square" lIns="91425" tIns="91425" rIns="91425" bIns="91425" anchor="b" anchorCtr="0">
            <a:noAutofit/>
          </a:bodyPr>
          <a:lstStyle/>
          <a:p>
            <a:pPr marL="0" lvl="0" indent="0" algn="ctr" rtl="0">
              <a:lnSpc>
                <a:spcPct val="90000"/>
              </a:lnSpc>
              <a:spcBef>
                <a:spcPts val="0"/>
              </a:spcBef>
              <a:spcAft>
                <a:spcPts val="0"/>
              </a:spcAft>
              <a:buClr>
                <a:srgbClr val="006E85"/>
              </a:buClr>
              <a:buSzPts val="5867"/>
              <a:buNone/>
            </a:pPr>
            <a:r>
              <a:rPr lang="es" sz="4400" b="1">
                <a:solidFill>
                  <a:srgbClr val="006E85"/>
                </a:solidFill>
              </a:rPr>
              <a:t>Auto-Critica</a:t>
            </a:r>
            <a:endParaRPr b="1">
              <a:solidFill>
                <a:srgbClr val="006E85"/>
              </a:solidFill>
            </a:endParaRPr>
          </a:p>
        </p:txBody>
      </p:sp>
      <p:sp>
        <p:nvSpPr>
          <p:cNvPr id="53" name="Google Shape;53;p2"/>
          <p:cNvSpPr txBox="1"/>
          <p:nvPr/>
        </p:nvSpPr>
        <p:spPr>
          <a:xfrm>
            <a:off x="367775" y="2718901"/>
            <a:ext cx="6233400" cy="601545"/>
          </a:xfrm>
          <a:prstGeom prst="rect">
            <a:avLst/>
          </a:prstGeom>
          <a:noFill/>
          <a:ln>
            <a:noFill/>
          </a:ln>
        </p:spPr>
        <p:txBody>
          <a:bodyPr spcFirstLastPara="1" wrap="square" lIns="91425" tIns="91425" rIns="91425" bIns="91425" anchor="t" anchorCtr="0">
            <a:spAutoFit/>
          </a:bodyPr>
          <a:lstStyle/>
          <a:p>
            <a:pPr marL="0" marR="38099" lvl="0" indent="0" algn="l" rtl="0">
              <a:lnSpc>
                <a:spcPct val="128571"/>
              </a:lnSpc>
              <a:spcBef>
                <a:spcPts val="0"/>
              </a:spcBef>
              <a:spcAft>
                <a:spcPts val="0"/>
              </a:spcAft>
              <a:buNone/>
            </a:pPr>
            <a:endParaRPr sz="2100" b="0" i="0" u="none" strike="noStrike" cap="none">
              <a:solidFill>
                <a:srgbClr val="202124"/>
              </a:solidFill>
              <a:highlight>
                <a:srgbClr val="F8F9FA"/>
              </a:highlight>
              <a:latin typeface="Montserrat"/>
              <a:ea typeface="Montserrat"/>
              <a:cs typeface="Montserrat"/>
              <a:sym typeface="Montserrat"/>
            </a:endParaRPr>
          </a:p>
        </p:txBody>
      </p:sp>
      <p:pic>
        <p:nvPicPr>
          <p:cNvPr id="54" name="Google Shape;54;p2"/>
          <p:cNvPicPr preferRelativeResize="0"/>
          <p:nvPr/>
        </p:nvPicPr>
        <p:blipFill rotWithShape="1">
          <a:blip r:embed="rId3">
            <a:alphaModFix/>
          </a:blip>
          <a:srcRect/>
          <a:stretch/>
        </p:blipFill>
        <p:spPr>
          <a:xfrm>
            <a:off x="5422200" y="1"/>
            <a:ext cx="3721800" cy="42279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37"/>
          <p:cNvSpPr txBox="1">
            <a:spLocks noGrp="1"/>
          </p:cNvSpPr>
          <p:nvPr>
            <p:ph type="title"/>
          </p:nvPr>
        </p:nvSpPr>
        <p:spPr>
          <a:xfrm>
            <a:off x="282175" y="2339750"/>
            <a:ext cx="4207800" cy="733500"/>
          </a:xfrm>
          <a:prstGeom prst="rect">
            <a:avLst/>
          </a:prstGeom>
          <a:noFill/>
          <a:ln>
            <a:noFill/>
          </a:ln>
        </p:spPr>
        <p:txBody>
          <a:bodyPr spcFirstLastPara="1" wrap="square" lIns="91425" tIns="91425" rIns="91425" bIns="91425" anchor="b" anchorCtr="0">
            <a:noAutofit/>
          </a:bodyPr>
          <a:lstStyle/>
          <a:p>
            <a:pPr marL="0" lvl="0" indent="0" algn="ctr" rtl="0">
              <a:lnSpc>
                <a:spcPct val="150000"/>
              </a:lnSpc>
              <a:spcBef>
                <a:spcPts val="0"/>
              </a:spcBef>
              <a:spcAft>
                <a:spcPts val="0"/>
              </a:spcAft>
              <a:buClr>
                <a:srgbClr val="674EA7"/>
              </a:buClr>
              <a:buSzPts val="3000"/>
              <a:buNone/>
            </a:pPr>
            <a:r>
              <a:rPr lang="es">
                <a:solidFill>
                  <a:srgbClr val="674EA7"/>
                </a:solidFill>
              </a:rPr>
              <a:t>Orígenes </a:t>
            </a:r>
            <a:endParaRPr>
              <a:solidFill>
                <a:srgbClr val="674EA7"/>
              </a:solidFill>
            </a:endParaRPr>
          </a:p>
          <a:p>
            <a:pPr marL="0" lvl="0" indent="0" algn="ctr" rtl="0">
              <a:lnSpc>
                <a:spcPct val="150000"/>
              </a:lnSpc>
              <a:spcBef>
                <a:spcPts val="0"/>
              </a:spcBef>
              <a:spcAft>
                <a:spcPts val="0"/>
              </a:spcAft>
              <a:buClr>
                <a:srgbClr val="674EA7"/>
              </a:buClr>
              <a:buSzPts val="3000"/>
              <a:buNone/>
            </a:pPr>
            <a:r>
              <a:rPr lang="es">
                <a:solidFill>
                  <a:srgbClr val="674EA7"/>
                </a:solidFill>
              </a:rPr>
              <a:t>Formas </a:t>
            </a:r>
            <a:endParaRPr>
              <a:solidFill>
                <a:srgbClr val="674EA7"/>
              </a:solidFill>
            </a:endParaRPr>
          </a:p>
          <a:p>
            <a:pPr marL="0" lvl="0" indent="0" algn="ctr" rtl="0">
              <a:lnSpc>
                <a:spcPct val="150000"/>
              </a:lnSpc>
              <a:spcBef>
                <a:spcPts val="0"/>
              </a:spcBef>
              <a:spcAft>
                <a:spcPts val="0"/>
              </a:spcAft>
              <a:buClr>
                <a:srgbClr val="674EA7"/>
              </a:buClr>
              <a:buSzPts val="3000"/>
              <a:buNone/>
            </a:pPr>
            <a:r>
              <a:rPr lang="es">
                <a:solidFill>
                  <a:srgbClr val="674EA7"/>
                </a:solidFill>
              </a:rPr>
              <a:t>Funciones</a:t>
            </a:r>
            <a:r>
              <a:rPr lang="es"/>
              <a:t> </a:t>
            </a:r>
            <a:endParaRPr/>
          </a:p>
        </p:txBody>
      </p:sp>
      <p:pic>
        <p:nvPicPr>
          <p:cNvPr id="162" name="Google Shape;162;p37"/>
          <p:cNvPicPr preferRelativeResize="0"/>
          <p:nvPr/>
        </p:nvPicPr>
        <p:blipFill rotWithShape="1">
          <a:blip r:embed="rId3">
            <a:alphaModFix/>
          </a:blip>
          <a:srcRect/>
          <a:stretch/>
        </p:blipFill>
        <p:spPr>
          <a:xfrm>
            <a:off x="4888251" y="137151"/>
            <a:ext cx="3305299" cy="42781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8"/>
          <p:cNvSpPr txBox="1">
            <a:spLocks noGrp="1"/>
          </p:cNvSpPr>
          <p:nvPr>
            <p:ph type="title"/>
          </p:nvPr>
        </p:nvSpPr>
        <p:spPr>
          <a:xfrm>
            <a:off x="2657500" y="172275"/>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rgbClr val="674EA7"/>
              </a:buClr>
              <a:buSzPts val="3000"/>
              <a:buNone/>
            </a:pPr>
            <a:r>
              <a:rPr lang="es">
                <a:solidFill>
                  <a:srgbClr val="674EA7"/>
                </a:solidFill>
              </a:rPr>
              <a:t>Orígenes</a:t>
            </a:r>
            <a:endParaRPr>
              <a:solidFill>
                <a:srgbClr val="674EA7"/>
              </a:solidFill>
            </a:endParaRPr>
          </a:p>
        </p:txBody>
      </p:sp>
      <p:sp>
        <p:nvSpPr>
          <p:cNvPr id="168" name="Google Shape;168;p38"/>
          <p:cNvSpPr txBox="1">
            <a:spLocks noGrp="1"/>
          </p:cNvSpPr>
          <p:nvPr>
            <p:ph type="body" idx="1"/>
          </p:nvPr>
        </p:nvSpPr>
        <p:spPr>
          <a:xfrm>
            <a:off x="71325" y="482759"/>
            <a:ext cx="5447400" cy="3795600"/>
          </a:xfrm>
          <a:prstGeom prst="rect">
            <a:avLst/>
          </a:prstGeom>
          <a:noFill/>
          <a:ln>
            <a:noFill/>
          </a:ln>
        </p:spPr>
        <p:txBody>
          <a:bodyPr spcFirstLastPara="1" wrap="square" lIns="91425" tIns="91425" rIns="91425" bIns="91425" anchor="t" anchorCtr="0">
            <a:noAutofit/>
          </a:bodyPr>
          <a:lstStyle/>
          <a:p>
            <a:pPr marL="0" lvl="0" indent="0" algn="just" rtl="0">
              <a:lnSpc>
                <a:spcPct val="150000"/>
              </a:lnSpc>
              <a:spcBef>
                <a:spcPts val="0"/>
              </a:spcBef>
              <a:spcAft>
                <a:spcPts val="0"/>
              </a:spcAft>
              <a:buClr>
                <a:srgbClr val="677579"/>
              </a:buClr>
              <a:buSzPts val="1800"/>
              <a:buNone/>
            </a:pPr>
            <a:r>
              <a:rPr lang="es" sz="1325">
                <a:solidFill>
                  <a:srgbClr val="677579"/>
                </a:solidFill>
              </a:rPr>
              <a:t>Los orígenes de las formas dañinas de autocrítica suelen estar en torno a experiencias que dieron lugar a </a:t>
            </a:r>
            <a:r>
              <a:rPr lang="es" sz="1325" b="1">
                <a:solidFill>
                  <a:srgbClr val="677579"/>
                </a:solidFill>
              </a:rPr>
              <a:t>formas de vergüenza, rechazo y exclusión social.</a:t>
            </a:r>
            <a:r>
              <a:rPr lang="es" sz="1325">
                <a:solidFill>
                  <a:srgbClr val="677579"/>
                </a:solidFill>
              </a:rPr>
              <a:t> </a:t>
            </a:r>
            <a:endParaRPr sz="1325">
              <a:solidFill>
                <a:srgbClr val="677579"/>
              </a:solidFill>
            </a:endParaRPr>
          </a:p>
          <a:p>
            <a:pPr marL="0" lvl="0" indent="0" algn="just" rtl="0">
              <a:lnSpc>
                <a:spcPct val="150000"/>
              </a:lnSpc>
              <a:spcBef>
                <a:spcPts val="0"/>
              </a:spcBef>
              <a:spcAft>
                <a:spcPts val="0"/>
              </a:spcAft>
              <a:buClr>
                <a:schemeClr val="dk1"/>
              </a:buClr>
              <a:buSzPts val="1800"/>
              <a:buNone/>
            </a:pPr>
            <a:endParaRPr sz="1925">
              <a:solidFill>
                <a:srgbClr val="677579"/>
              </a:solidFill>
            </a:endParaRPr>
          </a:p>
          <a:p>
            <a:pPr marL="0" lvl="0" indent="0" algn="just" rtl="0">
              <a:lnSpc>
                <a:spcPct val="150000"/>
              </a:lnSpc>
              <a:spcBef>
                <a:spcPts val="0"/>
              </a:spcBef>
              <a:spcAft>
                <a:spcPts val="0"/>
              </a:spcAft>
              <a:buClr>
                <a:srgbClr val="677579"/>
              </a:buClr>
              <a:buSzPts val="1800"/>
              <a:buNone/>
            </a:pPr>
            <a:r>
              <a:rPr lang="es" sz="1225">
                <a:solidFill>
                  <a:srgbClr val="677579"/>
                </a:solidFill>
              </a:rPr>
              <a:t>Crecer en </a:t>
            </a:r>
            <a:r>
              <a:rPr lang="es" sz="1225" b="1">
                <a:solidFill>
                  <a:srgbClr val="677579"/>
                </a:solidFill>
              </a:rPr>
              <a:t>familias críticas</a:t>
            </a:r>
            <a:r>
              <a:rPr lang="es" sz="1225">
                <a:solidFill>
                  <a:srgbClr val="677579"/>
                </a:solidFill>
              </a:rPr>
              <a:t>, estar sometido a una alta expresión de emociones y a diversas formas de </a:t>
            </a:r>
            <a:r>
              <a:rPr lang="es" sz="1225" b="1">
                <a:solidFill>
                  <a:srgbClr val="677579"/>
                </a:solidFill>
              </a:rPr>
              <a:t>abuso emocional</a:t>
            </a:r>
            <a:r>
              <a:rPr lang="es" sz="1225">
                <a:solidFill>
                  <a:srgbClr val="677579"/>
                </a:solidFill>
              </a:rPr>
              <a:t> y de otro tipo está fuertemente vinculado al desarrollo de la autocrítica. </a:t>
            </a:r>
            <a:endParaRPr sz="1225">
              <a:solidFill>
                <a:srgbClr val="677579"/>
              </a:solidFill>
            </a:endParaRPr>
          </a:p>
          <a:p>
            <a:pPr marL="0" lvl="0" indent="0" algn="just" rtl="0">
              <a:lnSpc>
                <a:spcPct val="150000"/>
              </a:lnSpc>
              <a:spcBef>
                <a:spcPts val="0"/>
              </a:spcBef>
              <a:spcAft>
                <a:spcPts val="0"/>
              </a:spcAft>
              <a:buClr>
                <a:srgbClr val="000000"/>
              </a:buClr>
              <a:buSzPts val="1400"/>
              <a:buNone/>
            </a:pPr>
            <a:endParaRPr sz="1225">
              <a:solidFill>
                <a:srgbClr val="677579"/>
              </a:solidFill>
            </a:endParaRPr>
          </a:p>
          <a:p>
            <a:pPr marL="0" lvl="0" indent="0" algn="just" rtl="0">
              <a:lnSpc>
                <a:spcPct val="150000"/>
              </a:lnSpc>
              <a:spcBef>
                <a:spcPts val="0"/>
              </a:spcBef>
              <a:spcAft>
                <a:spcPts val="0"/>
              </a:spcAft>
              <a:buClr>
                <a:srgbClr val="677579"/>
              </a:buClr>
              <a:buSzPts val="1800"/>
              <a:buNone/>
            </a:pPr>
            <a:r>
              <a:rPr lang="es" sz="1225" b="1">
                <a:solidFill>
                  <a:srgbClr val="677579"/>
                </a:solidFill>
              </a:rPr>
              <a:t>La autocrítica está vinculada a la supervisión del yo en riesgo, </a:t>
            </a:r>
            <a:r>
              <a:rPr lang="es" sz="1225">
                <a:solidFill>
                  <a:srgbClr val="677579"/>
                </a:solidFill>
              </a:rPr>
              <a:t>generalmente de algún tipo de</a:t>
            </a:r>
            <a:r>
              <a:rPr lang="es" sz="1225" b="1">
                <a:solidFill>
                  <a:srgbClr val="677579"/>
                </a:solidFill>
              </a:rPr>
              <a:t> reactivación de un recuerdo</a:t>
            </a:r>
            <a:r>
              <a:rPr lang="es" sz="1225">
                <a:solidFill>
                  <a:srgbClr val="677579"/>
                </a:solidFill>
              </a:rPr>
              <a:t> de vergüenza, o de un potencial de vergüenza y/o exclusión. </a:t>
            </a:r>
            <a:endParaRPr sz="1225">
              <a:solidFill>
                <a:srgbClr val="677579"/>
              </a:solidFill>
            </a:endParaRPr>
          </a:p>
          <a:p>
            <a:pPr marL="0" lvl="0" indent="0" algn="l" rtl="0">
              <a:lnSpc>
                <a:spcPct val="100000"/>
              </a:lnSpc>
              <a:spcBef>
                <a:spcPts val="0"/>
              </a:spcBef>
              <a:spcAft>
                <a:spcPts val="0"/>
              </a:spcAft>
              <a:buClr>
                <a:schemeClr val="dk1"/>
              </a:buClr>
              <a:buSzPts val="1800"/>
              <a:buNone/>
            </a:pPr>
            <a:endParaRPr sz="1100">
              <a:solidFill>
                <a:srgbClr val="000000"/>
              </a:solidFill>
              <a:latin typeface="Arial"/>
              <a:ea typeface="Arial"/>
              <a:cs typeface="Arial"/>
              <a:sym typeface="Arial"/>
            </a:endParaRPr>
          </a:p>
          <a:p>
            <a:pPr marL="0" lvl="0" indent="0" algn="l" rtl="0">
              <a:lnSpc>
                <a:spcPct val="100000"/>
              </a:lnSpc>
              <a:spcBef>
                <a:spcPts val="0"/>
              </a:spcBef>
              <a:spcAft>
                <a:spcPts val="0"/>
              </a:spcAft>
              <a:buClr>
                <a:schemeClr val="dk1"/>
              </a:buClr>
              <a:buSzPts val="1800"/>
              <a:buNone/>
            </a:pPr>
            <a:endParaRPr/>
          </a:p>
        </p:txBody>
      </p:sp>
      <p:pic>
        <p:nvPicPr>
          <p:cNvPr id="169" name="Google Shape;169;p38"/>
          <p:cNvPicPr preferRelativeResize="0"/>
          <p:nvPr/>
        </p:nvPicPr>
        <p:blipFill rotWithShape="1">
          <a:blip r:embed="rId3">
            <a:alphaModFix/>
          </a:blip>
          <a:srcRect/>
          <a:stretch/>
        </p:blipFill>
        <p:spPr>
          <a:xfrm>
            <a:off x="5835725" y="1258400"/>
            <a:ext cx="2619375" cy="17430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9"/>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rgbClr val="674EA7"/>
              </a:buClr>
              <a:buSzPts val="3000"/>
              <a:buNone/>
            </a:pPr>
            <a:r>
              <a:rPr lang="es">
                <a:solidFill>
                  <a:srgbClr val="674EA7"/>
                </a:solidFill>
                <a:latin typeface="Montserrat"/>
                <a:ea typeface="Montserrat"/>
                <a:cs typeface="Montserrat"/>
                <a:sym typeface="Montserrat"/>
              </a:rPr>
              <a:t>FUNCIONES</a:t>
            </a:r>
            <a:r>
              <a:rPr lang="es">
                <a:latin typeface="Montserrat"/>
                <a:ea typeface="Montserrat"/>
                <a:cs typeface="Montserrat"/>
                <a:sym typeface="Montserrat"/>
              </a:rPr>
              <a:t> </a:t>
            </a:r>
            <a:endParaRPr>
              <a:latin typeface="Montserrat"/>
              <a:ea typeface="Montserrat"/>
              <a:cs typeface="Montserrat"/>
              <a:sym typeface="Montserrat"/>
            </a:endParaRPr>
          </a:p>
        </p:txBody>
      </p:sp>
      <p:sp>
        <p:nvSpPr>
          <p:cNvPr id="175" name="Google Shape;175;p39"/>
          <p:cNvSpPr txBox="1">
            <a:spLocks noGrp="1"/>
          </p:cNvSpPr>
          <p:nvPr>
            <p:ph type="body" idx="1"/>
          </p:nvPr>
        </p:nvSpPr>
        <p:spPr>
          <a:xfrm>
            <a:off x="206725" y="1044375"/>
            <a:ext cx="8520600" cy="3427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1400"/>
              <a:buNone/>
            </a:pPr>
            <a:endParaRPr sz="1100">
              <a:solidFill>
                <a:srgbClr val="000000"/>
              </a:solidFill>
              <a:latin typeface="Arial"/>
              <a:ea typeface="Arial"/>
              <a:cs typeface="Arial"/>
              <a:sym typeface="Arial"/>
            </a:endParaRPr>
          </a:p>
          <a:p>
            <a:pPr marL="0" lvl="0" indent="0" algn="ctr" rtl="0">
              <a:lnSpc>
                <a:spcPct val="150000"/>
              </a:lnSpc>
              <a:spcBef>
                <a:spcPts val="0"/>
              </a:spcBef>
              <a:spcAft>
                <a:spcPts val="0"/>
              </a:spcAft>
              <a:buClr>
                <a:schemeClr val="dk1"/>
              </a:buClr>
              <a:buSzPts val="1800"/>
              <a:buNone/>
            </a:pPr>
            <a:endParaRPr sz="1400">
              <a:solidFill>
                <a:srgbClr val="677579"/>
              </a:solidFill>
            </a:endParaRPr>
          </a:p>
          <a:p>
            <a:pPr marL="457189" lvl="0" indent="0" algn="ctr" rtl="0">
              <a:lnSpc>
                <a:spcPct val="150000"/>
              </a:lnSpc>
              <a:spcBef>
                <a:spcPts val="0"/>
              </a:spcBef>
              <a:spcAft>
                <a:spcPts val="0"/>
              </a:spcAft>
              <a:buClr>
                <a:srgbClr val="677579"/>
              </a:buClr>
              <a:buSzPts val="1800"/>
              <a:buNone/>
            </a:pPr>
            <a:r>
              <a:rPr lang="es" sz="1600" b="1">
                <a:solidFill>
                  <a:srgbClr val="677579"/>
                </a:solidFill>
              </a:rPr>
              <a:t>"Yo inadecuado" </a:t>
            </a:r>
            <a:endParaRPr sz="1600" b="1">
              <a:solidFill>
                <a:srgbClr val="677579"/>
              </a:solidFill>
            </a:endParaRPr>
          </a:p>
          <a:p>
            <a:pPr marL="0" lvl="0" indent="0" algn="ctr" rtl="0">
              <a:lnSpc>
                <a:spcPct val="150000"/>
              </a:lnSpc>
              <a:spcBef>
                <a:spcPts val="0"/>
              </a:spcBef>
              <a:spcAft>
                <a:spcPts val="0"/>
              </a:spcAft>
              <a:buClr>
                <a:srgbClr val="677579"/>
              </a:buClr>
              <a:buSzPts val="1800"/>
              <a:buNone/>
            </a:pPr>
            <a:r>
              <a:rPr lang="es" sz="1400">
                <a:solidFill>
                  <a:srgbClr val="677579"/>
                </a:solidFill>
              </a:rPr>
              <a:t>Autocrítica que se centra en un sentimiento de inadecuación personal y en la necesidad de mejorar y hacerlo mejor, y se vincula a las preocupaciones competitivas. </a:t>
            </a:r>
            <a:endParaRPr sz="1400">
              <a:solidFill>
                <a:srgbClr val="677579"/>
              </a:solidFill>
            </a:endParaRPr>
          </a:p>
          <a:p>
            <a:pPr marL="0" lvl="0" indent="0" algn="ctr" rtl="0">
              <a:lnSpc>
                <a:spcPct val="150000"/>
              </a:lnSpc>
              <a:spcBef>
                <a:spcPts val="0"/>
              </a:spcBef>
              <a:spcAft>
                <a:spcPts val="0"/>
              </a:spcAft>
              <a:buClr>
                <a:schemeClr val="dk1"/>
              </a:buClr>
              <a:buSzPts val="1800"/>
              <a:buNone/>
            </a:pPr>
            <a:endParaRPr sz="1400">
              <a:solidFill>
                <a:srgbClr val="677579"/>
              </a:solidFill>
            </a:endParaRPr>
          </a:p>
          <a:p>
            <a:pPr marL="0" lvl="0" indent="0" algn="ctr" rtl="0">
              <a:lnSpc>
                <a:spcPct val="150000"/>
              </a:lnSpc>
              <a:spcBef>
                <a:spcPts val="0"/>
              </a:spcBef>
              <a:spcAft>
                <a:spcPts val="0"/>
              </a:spcAft>
              <a:buClr>
                <a:schemeClr val="dk1"/>
              </a:buClr>
              <a:buSzPts val="1800"/>
              <a:buNone/>
            </a:pPr>
            <a:endParaRPr sz="1400">
              <a:solidFill>
                <a:srgbClr val="677579"/>
              </a:solidFill>
            </a:endParaRPr>
          </a:p>
          <a:p>
            <a:pPr marL="457189" lvl="0" indent="0" algn="ctr" rtl="0">
              <a:lnSpc>
                <a:spcPct val="150000"/>
              </a:lnSpc>
              <a:spcBef>
                <a:spcPts val="0"/>
              </a:spcBef>
              <a:spcAft>
                <a:spcPts val="0"/>
              </a:spcAft>
              <a:buClr>
                <a:srgbClr val="677579"/>
              </a:buClr>
              <a:buSzPts val="1800"/>
              <a:buNone/>
            </a:pPr>
            <a:r>
              <a:rPr lang="es" sz="1600" b="1">
                <a:solidFill>
                  <a:srgbClr val="677579"/>
                </a:solidFill>
              </a:rPr>
              <a:t>“Odio a uno mismo”</a:t>
            </a:r>
            <a:r>
              <a:rPr lang="es" sz="1600">
                <a:solidFill>
                  <a:srgbClr val="677579"/>
                </a:solidFill>
              </a:rPr>
              <a:t> </a:t>
            </a:r>
            <a:endParaRPr sz="1600">
              <a:solidFill>
                <a:srgbClr val="677579"/>
              </a:solidFill>
            </a:endParaRPr>
          </a:p>
          <a:p>
            <a:pPr marL="0" lvl="0" indent="0" algn="ctr" rtl="0">
              <a:lnSpc>
                <a:spcPct val="150000"/>
              </a:lnSpc>
              <a:spcBef>
                <a:spcPts val="0"/>
              </a:spcBef>
              <a:spcAft>
                <a:spcPts val="0"/>
              </a:spcAft>
              <a:buClr>
                <a:srgbClr val="677579"/>
              </a:buClr>
              <a:buSzPts val="1800"/>
              <a:buNone/>
            </a:pPr>
            <a:r>
              <a:rPr lang="es" sz="1400">
                <a:solidFill>
                  <a:srgbClr val="677579"/>
                </a:solidFill>
              </a:rPr>
              <a:t>Deseo de no mejorar aspectos de uno mismo, sino de deshacerse de ellos. </a:t>
            </a:r>
            <a:endParaRPr>
              <a:solidFill>
                <a:srgbClr val="677579"/>
              </a:solidFill>
              <a:latin typeface="Montserrat"/>
              <a:ea typeface="Montserrat"/>
              <a:cs typeface="Montserrat"/>
              <a:sym typeface="Montserra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40"/>
          <p:cNvSpPr txBox="1">
            <a:spLocks noGrp="1"/>
          </p:cNvSpPr>
          <p:nvPr>
            <p:ph type="title"/>
          </p:nvPr>
        </p:nvSpPr>
        <p:spPr>
          <a:xfrm>
            <a:off x="311700" y="89075"/>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rgbClr val="674EA7"/>
              </a:buClr>
              <a:buSzPts val="3000"/>
              <a:buNone/>
            </a:pPr>
            <a:r>
              <a:rPr lang="es">
                <a:solidFill>
                  <a:srgbClr val="674EA7"/>
                </a:solidFill>
                <a:latin typeface="Montserrat"/>
                <a:ea typeface="Montserrat"/>
                <a:cs typeface="Montserrat"/>
                <a:sym typeface="Montserrat"/>
              </a:rPr>
              <a:t>FORMAS</a:t>
            </a:r>
            <a:endParaRPr>
              <a:solidFill>
                <a:srgbClr val="674EA7"/>
              </a:solidFill>
              <a:latin typeface="Montserrat"/>
              <a:ea typeface="Montserrat"/>
              <a:cs typeface="Montserrat"/>
              <a:sym typeface="Montserrat"/>
            </a:endParaRPr>
          </a:p>
        </p:txBody>
      </p:sp>
      <p:sp>
        <p:nvSpPr>
          <p:cNvPr id="181" name="Google Shape;181;p40"/>
          <p:cNvSpPr txBox="1">
            <a:spLocks noGrp="1"/>
          </p:cNvSpPr>
          <p:nvPr>
            <p:ph type="body" idx="1"/>
          </p:nvPr>
        </p:nvSpPr>
        <p:spPr>
          <a:xfrm>
            <a:off x="311700" y="749100"/>
            <a:ext cx="8520600" cy="42684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rgbClr val="677579"/>
              </a:buClr>
              <a:buSzPts val="1800"/>
              <a:buNone/>
            </a:pPr>
            <a:r>
              <a:rPr lang="es" sz="1300">
                <a:solidFill>
                  <a:srgbClr val="677579"/>
                </a:solidFill>
              </a:rPr>
              <a:t>Las formas que adopta la autocrítica, es decir, las maneras en que las personas </a:t>
            </a:r>
            <a:r>
              <a:rPr lang="es" sz="1300" b="1">
                <a:solidFill>
                  <a:srgbClr val="677579"/>
                </a:solidFill>
              </a:rPr>
              <a:t>expresan sus emociones </a:t>
            </a:r>
            <a:r>
              <a:rPr lang="es" sz="1300">
                <a:solidFill>
                  <a:srgbClr val="677579"/>
                </a:solidFill>
              </a:rPr>
              <a:t>vinculadas a la autocrítica, varían enormemente. </a:t>
            </a:r>
            <a:endParaRPr sz="1300">
              <a:solidFill>
                <a:srgbClr val="677579"/>
              </a:solidFill>
            </a:endParaRPr>
          </a:p>
          <a:p>
            <a:pPr marL="0" lvl="0" indent="0" algn="l" rtl="0">
              <a:lnSpc>
                <a:spcPct val="150000"/>
              </a:lnSpc>
              <a:spcBef>
                <a:spcPts val="0"/>
              </a:spcBef>
              <a:spcAft>
                <a:spcPts val="0"/>
              </a:spcAft>
              <a:buClr>
                <a:schemeClr val="dk1"/>
              </a:buClr>
              <a:buSzPts val="1800"/>
              <a:buNone/>
            </a:pPr>
            <a:endParaRPr sz="1300">
              <a:solidFill>
                <a:srgbClr val="677579"/>
              </a:solidFill>
            </a:endParaRPr>
          </a:p>
          <a:p>
            <a:pPr marL="0" lvl="0" indent="0" algn="l" rtl="0">
              <a:lnSpc>
                <a:spcPct val="150000"/>
              </a:lnSpc>
              <a:spcBef>
                <a:spcPts val="0"/>
              </a:spcBef>
              <a:spcAft>
                <a:spcPts val="0"/>
              </a:spcAft>
              <a:buClr>
                <a:srgbClr val="677579"/>
              </a:buClr>
              <a:buSzPts val="1800"/>
              <a:buNone/>
            </a:pPr>
            <a:r>
              <a:rPr lang="es" sz="1300">
                <a:solidFill>
                  <a:srgbClr val="677579"/>
                </a:solidFill>
              </a:rPr>
              <a:t>Una de ellas está relacionada con la </a:t>
            </a:r>
            <a:r>
              <a:rPr lang="es" sz="1300" b="1">
                <a:solidFill>
                  <a:srgbClr val="677579"/>
                </a:solidFill>
              </a:rPr>
              <a:t>baja tolerancia a la frustración,</a:t>
            </a:r>
            <a:r>
              <a:rPr lang="es" sz="1300">
                <a:solidFill>
                  <a:srgbClr val="677579"/>
                </a:solidFill>
              </a:rPr>
              <a:t> en la que las personas se enfadan y tienen un sentimiento subyacente de</a:t>
            </a:r>
            <a:r>
              <a:rPr lang="es" sz="1300" b="1">
                <a:solidFill>
                  <a:srgbClr val="677579"/>
                </a:solidFill>
              </a:rPr>
              <a:t> inferioridad o de visión negativa de sí mismas.</a:t>
            </a:r>
            <a:r>
              <a:rPr lang="es" sz="1300">
                <a:solidFill>
                  <a:srgbClr val="677579"/>
                </a:solidFill>
              </a:rPr>
              <a:t> </a:t>
            </a:r>
            <a:endParaRPr sz="1300">
              <a:solidFill>
                <a:srgbClr val="677579"/>
              </a:solidFill>
            </a:endParaRPr>
          </a:p>
          <a:p>
            <a:pPr marL="0" lvl="0" indent="0" algn="ctr" rtl="0">
              <a:lnSpc>
                <a:spcPct val="150000"/>
              </a:lnSpc>
              <a:spcBef>
                <a:spcPts val="0"/>
              </a:spcBef>
              <a:spcAft>
                <a:spcPts val="0"/>
              </a:spcAft>
              <a:buClr>
                <a:schemeClr val="dk1"/>
              </a:buClr>
              <a:buSzPts val="1800"/>
              <a:buNone/>
            </a:pPr>
            <a:endParaRPr sz="1300" b="1">
              <a:solidFill>
                <a:srgbClr val="677579"/>
              </a:solidFill>
            </a:endParaRPr>
          </a:p>
          <a:p>
            <a:pPr marL="0" lvl="0" indent="0" algn="ctr" rtl="0">
              <a:lnSpc>
                <a:spcPct val="150000"/>
              </a:lnSpc>
              <a:spcBef>
                <a:spcPts val="0"/>
              </a:spcBef>
              <a:spcAft>
                <a:spcPts val="0"/>
              </a:spcAft>
              <a:buClr>
                <a:srgbClr val="677579"/>
              </a:buClr>
              <a:buSzPts val="1800"/>
              <a:buNone/>
            </a:pPr>
            <a:r>
              <a:rPr lang="es" sz="1300" b="1" i="1">
                <a:solidFill>
                  <a:srgbClr val="677579"/>
                </a:solidFill>
              </a:rPr>
              <a:t>La autocrítica puede autoperpetuarse cuando la gente cree que es importante ser duro con uno mismo porque es la forma de impulsarse. </a:t>
            </a:r>
            <a:endParaRPr sz="1300" b="1" i="1">
              <a:solidFill>
                <a:srgbClr val="677579"/>
              </a:solidFill>
            </a:endParaRPr>
          </a:p>
          <a:p>
            <a:pPr marL="0" lvl="0" indent="0" algn="ctr" rtl="0">
              <a:lnSpc>
                <a:spcPct val="150000"/>
              </a:lnSpc>
              <a:spcBef>
                <a:spcPts val="0"/>
              </a:spcBef>
              <a:spcAft>
                <a:spcPts val="0"/>
              </a:spcAft>
              <a:buClr>
                <a:schemeClr val="dk1"/>
              </a:buClr>
              <a:buSzPts val="1800"/>
              <a:buNone/>
            </a:pPr>
            <a:endParaRPr sz="1300">
              <a:solidFill>
                <a:srgbClr val="677579"/>
              </a:solidFill>
            </a:endParaRPr>
          </a:p>
          <a:p>
            <a:pPr marL="0" lvl="0" indent="0" algn="ctr" rtl="0">
              <a:lnSpc>
                <a:spcPct val="150000"/>
              </a:lnSpc>
              <a:spcBef>
                <a:spcPts val="0"/>
              </a:spcBef>
              <a:spcAft>
                <a:spcPts val="0"/>
              </a:spcAft>
              <a:buClr>
                <a:srgbClr val="677579"/>
              </a:buClr>
              <a:buSzPts val="1800"/>
              <a:buNone/>
            </a:pPr>
            <a:r>
              <a:rPr lang="es" sz="1300">
                <a:solidFill>
                  <a:srgbClr val="677579"/>
                </a:solidFill>
              </a:rPr>
              <a:t>La </a:t>
            </a:r>
            <a:r>
              <a:rPr lang="es" sz="1300" b="1">
                <a:solidFill>
                  <a:srgbClr val="677579"/>
                </a:solidFill>
              </a:rPr>
              <a:t>autocrítica está relacionada con motivaciones competitivos,</a:t>
            </a:r>
            <a:r>
              <a:rPr lang="es" sz="1300">
                <a:solidFill>
                  <a:srgbClr val="677579"/>
                </a:solidFill>
              </a:rPr>
              <a:t> la búsqueda de logros y </a:t>
            </a:r>
            <a:r>
              <a:rPr lang="es" sz="1300" b="1">
                <a:solidFill>
                  <a:srgbClr val="677579"/>
                </a:solidFill>
              </a:rPr>
              <a:t>la evitación del error, a través del perfeccionismo. </a:t>
            </a:r>
            <a:endParaRPr sz="1100" b="1">
              <a:solidFill>
                <a:srgbClr val="677579"/>
              </a:solidFill>
            </a:endParaRPr>
          </a:p>
          <a:p>
            <a:pPr marL="0" lvl="0" indent="0" algn="l" rtl="0">
              <a:lnSpc>
                <a:spcPct val="100000"/>
              </a:lnSpc>
              <a:spcBef>
                <a:spcPts val="0"/>
              </a:spcBef>
              <a:spcAft>
                <a:spcPts val="0"/>
              </a:spcAft>
              <a:buClr>
                <a:srgbClr val="000000"/>
              </a:buClr>
              <a:buSzPts val="1400"/>
              <a:buNone/>
            </a:pPr>
            <a:endParaRPr sz="1100">
              <a:solidFill>
                <a:srgbClr val="677579"/>
              </a:solidFill>
              <a:latin typeface="Arial"/>
              <a:ea typeface="Arial"/>
              <a:cs typeface="Arial"/>
              <a:sym typeface="Arial"/>
            </a:endParaRPr>
          </a:p>
          <a:p>
            <a:pPr marL="0" lvl="0" indent="0" algn="l" rtl="0">
              <a:lnSpc>
                <a:spcPct val="100000"/>
              </a:lnSpc>
              <a:spcBef>
                <a:spcPts val="0"/>
              </a:spcBef>
              <a:spcAft>
                <a:spcPts val="0"/>
              </a:spcAft>
              <a:buClr>
                <a:srgbClr val="000000"/>
              </a:buClr>
              <a:buSzPts val="1400"/>
              <a:buNone/>
            </a:pPr>
            <a:endParaRPr sz="1100">
              <a:solidFill>
                <a:srgbClr val="677579"/>
              </a:solidFill>
              <a:latin typeface="Arial"/>
              <a:ea typeface="Arial"/>
              <a:cs typeface="Arial"/>
              <a:sym typeface="Arial"/>
            </a:endParaRPr>
          </a:p>
          <a:p>
            <a:pPr marL="0" lvl="0" indent="0" algn="l" rtl="0">
              <a:lnSpc>
                <a:spcPct val="100000"/>
              </a:lnSpc>
              <a:spcBef>
                <a:spcPts val="0"/>
              </a:spcBef>
              <a:spcAft>
                <a:spcPts val="0"/>
              </a:spcAft>
              <a:buClr>
                <a:schemeClr val="dk1"/>
              </a:buClr>
              <a:buSzPts val="1800"/>
              <a:buNone/>
            </a:pPr>
            <a:endParaRPr>
              <a:solidFill>
                <a:srgbClr val="677579"/>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41"/>
          <p:cNvSpPr/>
          <p:nvPr/>
        </p:nvSpPr>
        <p:spPr>
          <a:xfrm>
            <a:off x="307525" y="179700"/>
            <a:ext cx="2724900" cy="15309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87" name="Google Shape;187;p41"/>
          <p:cNvSpPr/>
          <p:nvPr/>
        </p:nvSpPr>
        <p:spPr>
          <a:xfrm>
            <a:off x="5570850" y="76300"/>
            <a:ext cx="2724900" cy="15309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88" name="Google Shape;188;p41"/>
          <p:cNvSpPr/>
          <p:nvPr/>
        </p:nvSpPr>
        <p:spPr>
          <a:xfrm>
            <a:off x="3638850" y="1936975"/>
            <a:ext cx="1866300" cy="11328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89" name="Google Shape;189;p41"/>
          <p:cNvSpPr/>
          <p:nvPr/>
        </p:nvSpPr>
        <p:spPr>
          <a:xfrm>
            <a:off x="307525" y="2061700"/>
            <a:ext cx="2143200" cy="11328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90" name="Google Shape;190;p41"/>
          <p:cNvSpPr/>
          <p:nvPr/>
        </p:nvSpPr>
        <p:spPr>
          <a:xfrm>
            <a:off x="6335600" y="2147800"/>
            <a:ext cx="2259900" cy="10467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91" name="Google Shape;191;p41"/>
          <p:cNvSpPr/>
          <p:nvPr/>
        </p:nvSpPr>
        <p:spPr>
          <a:xfrm>
            <a:off x="3032425" y="3536250"/>
            <a:ext cx="2901900" cy="1607100"/>
          </a:xfrm>
          <a:prstGeom prst="ellipse">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92" name="Google Shape;192;p41"/>
          <p:cNvSpPr txBox="1"/>
          <p:nvPr/>
        </p:nvSpPr>
        <p:spPr>
          <a:xfrm>
            <a:off x="648475" y="318401"/>
            <a:ext cx="2043000" cy="1108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1" i="0" u="none" strike="noStrike" cap="none">
                <a:solidFill>
                  <a:schemeClr val="dk1"/>
                </a:solidFill>
                <a:latin typeface="Montserrat"/>
                <a:ea typeface="Montserrat"/>
                <a:cs typeface="Montserrat"/>
                <a:sym typeface="Montserrat"/>
              </a:rPr>
              <a:t>Funciones</a:t>
            </a:r>
            <a:endParaRPr sz="1800" b="1"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300" b="0" i="0" u="none" strike="noStrike" cap="none">
                <a:solidFill>
                  <a:schemeClr val="dk1"/>
                </a:solidFill>
                <a:latin typeface="Montserrat"/>
                <a:ea typeface="Montserrat"/>
                <a:cs typeface="Montserrat"/>
                <a:sym typeface="Montserrat"/>
              </a:rPr>
              <a:t>Auto-corrección</a:t>
            </a:r>
            <a:endParaRPr sz="13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300" b="0" i="0" u="none" strike="noStrike" cap="none">
                <a:solidFill>
                  <a:schemeClr val="dk1"/>
                </a:solidFill>
                <a:latin typeface="Montserrat"/>
                <a:ea typeface="Montserrat"/>
                <a:cs typeface="Montserrat"/>
                <a:sym typeface="Montserrat"/>
              </a:rPr>
              <a:t>Esconderse</a:t>
            </a:r>
            <a:endParaRPr sz="13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300" b="0" i="0" u="none" strike="noStrike" cap="none">
                <a:solidFill>
                  <a:schemeClr val="dk1"/>
                </a:solidFill>
                <a:latin typeface="Montserrat"/>
                <a:ea typeface="Montserrat"/>
                <a:cs typeface="Montserrat"/>
                <a:sym typeface="Montserrat"/>
              </a:rPr>
              <a:t>Persecu</a:t>
            </a:r>
            <a:r>
              <a:rPr lang="es" sz="1300">
                <a:solidFill>
                  <a:schemeClr val="dk1"/>
                </a:solidFill>
                <a:latin typeface="Montserrat"/>
                <a:ea typeface="Montserrat"/>
                <a:cs typeface="Montserrat"/>
                <a:sym typeface="Montserrat"/>
              </a:rPr>
              <a:t>sion</a:t>
            </a:r>
            <a:r>
              <a:rPr lang="es" sz="1600" b="0" i="0" u="none" strike="noStrike" cap="none">
                <a:solidFill>
                  <a:schemeClr val="dk1"/>
                </a:solidFill>
                <a:latin typeface="Montserrat"/>
                <a:ea typeface="Montserrat"/>
                <a:cs typeface="Montserrat"/>
                <a:sym typeface="Montserrat"/>
              </a:rPr>
              <a:t> </a:t>
            </a:r>
            <a:endParaRPr sz="1600" b="0" i="0" u="none" strike="noStrike" cap="none">
              <a:solidFill>
                <a:schemeClr val="dk1"/>
              </a:solidFill>
              <a:latin typeface="Montserrat"/>
              <a:ea typeface="Montserrat"/>
              <a:cs typeface="Montserrat"/>
              <a:sym typeface="Montserrat"/>
            </a:endParaRPr>
          </a:p>
        </p:txBody>
      </p:sp>
      <p:sp>
        <p:nvSpPr>
          <p:cNvPr id="193" name="Google Shape;193;p41"/>
          <p:cNvSpPr txBox="1"/>
          <p:nvPr/>
        </p:nvSpPr>
        <p:spPr>
          <a:xfrm>
            <a:off x="5911800" y="179700"/>
            <a:ext cx="2043000" cy="1062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1" i="0" u="none" strike="noStrike" cap="none">
                <a:solidFill>
                  <a:schemeClr val="dk1"/>
                </a:solidFill>
                <a:latin typeface="Montserrat"/>
                <a:ea typeface="Montserrat"/>
                <a:cs typeface="Montserrat"/>
                <a:sym typeface="Montserrat"/>
              </a:rPr>
              <a:t>Formas </a:t>
            </a:r>
            <a:endParaRPr sz="1800" b="1"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300" b="0" i="0" u="none" strike="noStrike" cap="none">
                <a:solidFill>
                  <a:schemeClr val="dk1"/>
                </a:solidFill>
                <a:latin typeface="Montserrat"/>
                <a:ea typeface="Montserrat"/>
                <a:cs typeface="Montserrat"/>
                <a:sym typeface="Montserrat"/>
              </a:rPr>
              <a:t>inadecuacion</a:t>
            </a:r>
            <a:endParaRPr sz="13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300" b="0" i="0" u="none" strike="noStrike" cap="none">
                <a:solidFill>
                  <a:schemeClr val="dk1"/>
                </a:solidFill>
                <a:latin typeface="Montserrat"/>
                <a:ea typeface="Montserrat"/>
                <a:cs typeface="Montserrat"/>
                <a:sym typeface="Montserrat"/>
              </a:rPr>
              <a:t>Odi</a:t>
            </a:r>
            <a:r>
              <a:rPr lang="es" sz="1300">
                <a:solidFill>
                  <a:schemeClr val="dk1"/>
                </a:solidFill>
                <a:latin typeface="Montserrat"/>
                <a:ea typeface="Montserrat"/>
                <a:cs typeface="Montserrat"/>
                <a:sym typeface="Montserrat"/>
              </a:rPr>
              <a:t>o</a:t>
            </a:r>
            <a:endParaRPr sz="13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300" b="0" i="0" u="none" strike="noStrike" cap="none">
                <a:solidFill>
                  <a:schemeClr val="dk1"/>
                </a:solidFill>
                <a:latin typeface="Montserrat"/>
                <a:ea typeface="Montserrat"/>
                <a:cs typeface="Montserrat"/>
                <a:sym typeface="Montserrat"/>
              </a:rPr>
              <a:t>Silenciar</a:t>
            </a:r>
            <a:endParaRPr sz="1300" b="0" i="0" u="none" strike="noStrike" cap="none">
              <a:solidFill>
                <a:schemeClr val="dk1"/>
              </a:solidFill>
              <a:latin typeface="Montserrat"/>
              <a:ea typeface="Montserrat"/>
              <a:cs typeface="Montserrat"/>
              <a:sym typeface="Montserrat"/>
            </a:endParaRPr>
          </a:p>
        </p:txBody>
      </p:sp>
      <p:sp>
        <p:nvSpPr>
          <p:cNvPr id="194" name="Google Shape;194;p41"/>
          <p:cNvSpPr txBox="1"/>
          <p:nvPr/>
        </p:nvSpPr>
        <p:spPr>
          <a:xfrm>
            <a:off x="3638850" y="2303276"/>
            <a:ext cx="1866300" cy="461635"/>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1" i="0" u="none" strike="noStrike" cap="none">
                <a:solidFill>
                  <a:schemeClr val="dk1"/>
                </a:solidFill>
                <a:latin typeface="Montserrat"/>
                <a:ea typeface="Montserrat"/>
                <a:cs typeface="Montserrat"/>
                <a:sym typeface="Montserrat"/>
              </a:rPr>
              <a:t>Auto- Critica</a:t>
            </a:r>
            <a:endParaRPr sz="1800" b="1" i="0" u="none" strike="noStrike" cap="none">
              <a:solidFill>
                <a:schemeClr val="dk1"/>
              </a:solidFill>
              <a:latin typeface="Montserrat"/>
              <a:ea typeface="Montserrat"/>
              <a:cs typeface="Montserrat"/>
              <a:sym typeface="Montserrat"/>
            </a:endParaRPr>
          </a:p>
        </p:txBody>
      </p:sp>
      <p:sp>
        <p:nvSpPr>
          <p:cNvPr id="195" name="Google Shape;195;p41"/>
          <p:cNvSpPr txBox="1"/>
          <p:nvPr/>
        </p:nvSpPr>
        <p:spPr>
          <a:xfrm>
            <a:off x="307525" y="2258650"/>
            <a:ext cx="2143200" cy="738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1" i="0" u="none" strike="noStrike" cap="none">
                <a:solidFill>
                  <a:schemeClr val="dk1"/>
                </a:solidFill>
                <a:latin typeface="Montserrat"/>
                <a:ea typeface="Montserrat"/>
                <a:cs typeface="Montserrat"/>
                <a:sym typeface="Montserrat"/>
              </a:rPr>
              <a:t>Disparadores</a:t>
            </a:r>
            <a:endParaRPr sz="1800" b="1"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900" b="0" i="0" u="none" strike="noStrike" cap="none">
                <a:solidFill>
                  <a:schemeClr val="dk1"/>
                </a:solidFill>
                <a:latin typeface="Montserrat"/>
                <a:ea typeface="Montserrat"/>
                <a:cs typeface="Montserrat"/>
                <a:sym typeface="Montserrat"/>
              </a:rPr>
              <a:t>Memorias emocionales</a:t>
            </a:r>
            <a:endParaRPr sz="9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900" b="0" i="0" u="none" strike="noStrike" cap="none">
                <a:solidFill>
                  <a:schemeClr val="dk1"/>
                </a:solidFill>
                <a:latin typeface="Montserrat"/>
                <a:ea typeface="Montserrat"/>
                <a:cs typeface="Montserrat"/>
                <a:sym typeface="Montserrat"/>
              </a:rPr>
              <a:t>contextos sociales</a:t>
            </a:r>
            <a:endParaRPr sz="900" b="0" i="0" u="none" strike="noStrike" cap="none">
              <a:solidFill>
                <a:schemeClr val="dk1"/>
              </a:solidFill>
              <a:latin typeface="Montserrat"/>
              <a:ea typeface="Montserrat"/>
              <a:cs typeface="Montserrat"/>
              <a:sym typeface="Montserrat"/>
            </a:endParaRPr>
          </a:p>
        </p:txBody>
      </p:sp>
      <p:sp>
        <p:nvSpPr>
          <p:cNvPr id="196" name="Google Shape;196;p41"/>
          <p:cNvSpPr txBox="1"/>
          <p:nvPr/>
        </p:nvSpPr>
        <p:spPr>
          <a:xfrm>
            <a:off x="6335600" y="2194000"/>
            <a:ext cx="24087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1" i="0" u="none" strike="noStrike" cap="none">
                <a:solidFill>
                  <a:schemeClr val="dk1"/>
                </a:solidFill>
                <a:latin typeface="Montserrat"/>
                <a:ea typeface="Montserrat"/>
                <a:cs typeface="Montserrat"/>
                <a:sym typeface="Montserrat"/>
              </a:rPr>
              <a:t>Efectos</a:t>
            </a:r>
            <a:endParaRPr sz="1800" b="1"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000" b="0" i="0" u="none" strike="noStrike" cap="none">
                <a:solidFill>
                  <a:schemeClr val="dk1"/>
                </a:solidFill>
                <a:latin typeface="Montserrat"/>
                <a:ea typeface="Montserrat"/>
                <a:cs typeface="Montserrat"/>
                <a:sym typeface="Montserrat"/>
              </a:rPr>
              <a:t>Conductas específicas</a:t>
            </a:r>
            <a:endParaRPr sz="10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000" b="0" i="0" u="none" strike="noStrike" cap="none">
                <a:solidFill>
                  <a:schemeClr val="dk1"/>
                </a:solidFill>
                <a:latin typeface="Montserrat"/>
                <a:ea typeface="Montserrat"/>
                <a:cs typeface="Montserrat"/>
                <a:sym typeface="Montserrat"/>
              </a:rPr>
              <a:t>Presentaciones sociales</a:t>
            </a:r>
            <a:endParaRPr sz="10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000" b="0" i="0" u="none" strike="noStrike" cap="none">
                <a:solidFill>
                  <a:schemeClr val="dk1"/>
                </a:solidFill>
                <a:latin typeface="Montserrat"/>
                <a:ea typeface="Montserrat"/>
                <a:cs typeface="Montserrat"/>
                <a:sym typeface="Montserrat"/>
              </a:rPr>
              <a:t>autoevaluación </a:t>
            </a:r>
            <a:endParaRPr sz="1000" b="0" i="0" u="none" strike="noStrike" cap="none">
              <a:solidFill>
                <a:schemeClr val="dk1"/>
              </a:solidFill>
              <a:latin typeface="Montserrat"/>
              <a:ea typeface="Montserrat"/>
              <a:cs typeface="Montserrat"/>
              <a:sym typeface="Montserrat"/>
            </a:endParaRPr>
          </a:p>
        </p:txBody>
      </p:sp>
      <p:sp>
        <p:nvSpPr>
          <p:cNvPr id="197" name="Google Shape;197;p41"/>
          <p:cNvSpPr txBox="1"/>
          <p:nvPr/>
        </p:nvSpPr>
        <p:spPr>
          <a:xfrm>
            <a:off x="3353425" y="3819839"/>
            <a:ext cx="22599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600" b="0" i="0" u="none" strike="noStrike" cap="none">
                <a:solidFill>
                  <a:schemeClr val="dk1"/>
                </a:solidFill>
                <a:latin typeface="Montserrat"/>
                <a:ea typeface="Montserrat"/>
                <a:cs typeface="Montserrat"/>
                <a:sym typeface="Montserrat"/>
              </a:rPr>
              <a:t>Origenes de la vergüenza </a:t>
            </a:r>
            <a:endParaRPr sz="16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600" b="0" i="0" u="none" strike="noStrike" cap="none">
                <a:solidFill>
                  <a:schemeClr val="dk1"/>
                </a:solidFill>
                <a:latin typeface="Montserrat"/>
                <a:ea typeface="Montserrat"/>
                <a:cs typeface="Montserrat"/>
                <a:sym typeface="Montserrat"/>
              </a:rPr>
              <a:t>y de la auto-crítica</a:t>
            </a:r>
            <a:endParaRPr sz="1600" b="0" i="0" u="none" strike="noStrike" cap="none">
              <a:solidFill>
                <a:schemeClr val="dk1"/>
              </a:solidFill>
              <a:latin typeface="Montserrat"/>
              <a:ea typeface="Montserrat"/>
              <a:cs typeface="Montserrat"/>
              <a:sym typeface="Montserrat"/>
            </a:endParaRPr>
          </a:p>
        </p:txBody>
      </p:sp>
      <p:cxnSp>
        <p:nvCxnSpPr>
          <p:cNvPr id="198" name="Google Shape;198;p41"/>
          <p:cNvCxnSpPr/>
          <p:nvPr/>
        </p:nvCxnSpPr>
        <p:spPr>
          <a:xfrm rot="10800000" flipH="1">
            <a:off x="3123838" y="943500"/>
            <a:ext cx="2355600" cy="3300"/>
          </a:xfrm>
          <a:prstGeom prst="straightConnector1">
            <a:avLst/>
          </a:prstGeom>
          <a:noFill/>
          <a:ln w="9525" cap="flat" cmpd="sng">
            <a:solidFill>
              <a:schemeClr val="dk2"/>
            </a:solidFill>
            <a:prstDash val="solid"/>
            <a:round/>
            <a:headEnd type="none" w="sm" len="sm"/>
            <a:tailEnd type="none" w="sm" len="sm"/>
          </a:ln>
        </p:spPr>
      </p:cxnSp>
      <p:cxnSp>
        <p:nvCxnSpPr>
          <p:cNvPr id="199" name="Google Shape;199;p41"/>
          <p:cNvCxnSpPr/>
          <p:nvPr/>
        </p:nvCxnSpPr>
        <p:spPr>
          <a:xfrm>
            <a:off x="2444975" y="1657150"/>
            <a:ext cx="1157700" cy="773700"/>
          </a:xfrm>
          <a:prstGeom prst="straightConnector1">
            <a:avLst/>
          </a:prstGeom>
          <a:noFill/>
          <a:ln w="9525" cap="flat" cmpd="sng">
            <a:solidFill>
              <a:schemeClr val="dk2"/>
            </a:solidFill>
            <a:prstDash val="solid"/>
            <a:round/>
            <a:headEnd type="none" w="sm" len="sm"/>
            <a:tailEnd type="none" w="sm" len="sm"/>
          </a:ln>
        </p:spPr>
      </p:cxnSp>
      <p:cxnSp>
        <p:nvCxnSpPr>
          <p:cNvPr id="200" name="Google Shape;200;p41"/>
          <p:cNvCxnSpPr/>
          <p:nvPr/>
        </p:nvCxnSpPr>
        <p:spPr>
          <a:xfrm flipH="1">
            <a:off x="5505200" y="1620925"/>
            <a:ext cx="1041900" cy="757800"/>
          </a:xfrm>
          <a:prstGeom prst="straightConnector1">
            <a:avLst/>
          </a:prstGeom>
          <a:noFill/>
          <a:ln w="9525" cap="flat" cmpd="sng">
            <a:solidFill>
              <a:schemeClr val="dk2"/>
            </a:solidFill>
            <a:prstDash val="solid"/>
            <a:round/>
            <a:headEnd type="none" w="sm" len="sm"/>
            <a:tailEnd type="none" w="sm" len="sm"/>
          </a:ln>
        </p:spPr>
      </p:cxnSp>
      <p:cxnSp>
        <p:nvCxnSpPr>
          <p:cNvPr id="201" name="Google Shape;201;p41"/>
          <p:cNvCxnSpPr/>
          <p:nvPr/>
        </p:nvCxnSpPr>
        <p:spPr>
          <a:xfrm>
            <a:off x="2450725" y="2669350"/>
            <a:ext cx="1160400" cy="3600"/>
          </a:xfrm>
          <a:prstGeom prst="straightConnector1">
            <a:avLst/>
          </a:prstGeom>
          <a:noFill/>
          <a:ln w="9525" cap="flat" cmpd="sng">
            <a:solidFill>
              <a:schemeClr val="dk2"/>
            </a:solidFill>
            <a:prstDash val="solid"/>
            <a:round/>
            <a:headEnd type="none" w="sm" len="sm"/>
            <a:tailEnd type="none" w="sm" len="sm"/>
          </a:ln>
        </p:spPr>
      </p:cxnSp>
      <p:cxnSp>
        <p:nvCxnSpPr>
          <p:cNvPr id="202" name="Google Shape;202;p41"/>
          <p:cNvCxnSpPr/>
          <p:nvPr/>
        </p:nvCxnSpPr>
        <p:spPr>
          <a:xfrm rot="10800000" flipH="1">
            <a:off x="5505200" y="2630925"/>
            <a:ext cx="684600" cy="4500"/>
          </a:xfrm>
          <a:prstGeom prst="straightConnector1">
            <a:avLst/>
          </a:prstGeom>
          <a:noFill/>
          <a:ln w="9525" cap="flat" cmpd="sng">
            <a:solidFill>
              <a:schemeClr val="dk2"/>
            </a:solidFill>
            <a:prstDash val="solid"/>
            <a:round/>
            <a:headEnd type="none" w="sm" len="sm"/>
            <a:tailEnd type="none" w="sm" len="sm"/>
          </a:ln>
        </p:spPr>
      </p:cxnSp>
      <p:cxnSp>
        <p:nvCxnSpPr>
          <p:cNvPr id="203" name="Google Shape;203;p41"/>
          <p:cNvCxnSpPr/>
          <p:nvPr/>
        </p:nvCxnSpPr>
        <p:spPr>
          <a:xfrm>
            <a:off x="1963450" y="3148300"/>
            <a:ext cx="1160700" cy="799800"/>
          </a:xfrm>
          <a:prstGeom prst="straightConnector1">
            <a:avLst/>
          </a:prstGeom>
          <a:noFill/>
          <a:ln w="9525" cap="flat" cmpd="sng">
            <a:solidFill>
              <a:schemeClr val="dk2"/>
            </a:solidFill>
            <a:prstDash val="solid"/>
            <a:round/>
            <a:headEnd type="none" w="sm" len="sm"/>
            <a:tailEnd type="none" w="sm" len="sm"/>
          </a:ln>
        </p:spPr>
      </p:cxnSp>
      <p:cxnSp>
        <p:nvCxnSpPr>
          <p:cNvPr id="204" name="Google Shape;204;p41"/>
          <p:cNvCxnSpPr>
            <a:endCxn id="191" idx="1"/>
          </p:cNvCxnSpPr>
          <p:nvPr/>
        </p:nvCxnSpPr>
        <p:spPr>
          <a:xfrm>
            <a:off x="2272998" y="1666204"/>
            <a:ext cx="1184400" cy="2105400"/>
          </a:xfrm>
          <a:prstGeom prst="straightConnector1">
            <a:avLst/>
          </a:prstGeom>
          <a:noFill/>
          <a:ln w="9525" cap="flat" cmpd="sng">
            <a:solidFill>
              <a:schemeClr val="dk2"/>
            </a:solidFill>
            <a:prstDash val="solid"/>
            <a:round/>
            <a:headEnd type="none" w="sm" len="sm"/>
            <a:tailEnd type="none" w="sm" len="sm"/>
          </a:ln>
        </p:spPr>
      </p:cxnSp>
      <p:cxnSp>
        <p:nvCxnSpPr>
          <p:cNvPr id="205" name="Google Shape;205;p41"/>
          <p:cNvCxnSpPr>
            <a:endCxn id="191" idx="7"/>
          </p:cNvCxnSpPr>
          <p:nvPr/>
        </p:nvCxnSpPr>
        <p:spPr>
          <a:xfrm flipH="1">
            <a:off x="5509352" y="1620904"/>
            <a:ext cx="1191600" cy="2150700"/>
          </a:xfrm>
          <a:prstGeom prst="straightConnector1">
            <a:avLst/>
          </a:prstGeom>
          <a:noFill/>
          <a:ln w="9525" cap="flat" cmpd="sng">
            <a:solidFill>
              <a:schemeClr val="dk2"/>
            </a:solidFill>
            <a:prstDash val="solid"/>
            <a:round/>
            <a:headEnd type="none" w="sm" len="sm"/>
            <a:tailEnd type="none" w="sm" len="sm"/>
          </a:ln>
        </p:spPr>
      </p:cxnSp>
      <p:sp>
        <p:nvSpPr>
          <p:cNvPr id="206" name="Google Shape;206;p41"/>
          <p:cNvSpPr/>
          <p:nvPr/>
        </p:nvSpPr>
        <p:spPr>
          <a:xfrm>
            <a:off x="8041250" y="1412650"/>
            <a:ext cx="1041900" cy="649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07" name="Google Shape;207;p41"/>
          <p:cNvSpPr txBox="1"/>
          <p:nvPr/>
        </p:nvSpPr>
        <p:spPr>
          <a:xfrm>
            <a:off x="8077700" y="1521700"/>
            <a:ext cx="969000" cy="430857"/>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800" b="0" i="0" u="none" strike="noStrike" cap="none">
                <a:solidFill>
                  <a:schemeClr val="dk1"/>
                </a:solidFill>
                <a:latin typeface="Montserrat"/>
                <a:ea typeface="Montserrat"/>
                <a:cs typeface="Montserrat"/>
                <a:sym typeface="Montserrat"/>
              </a:rPr>
              <a:t>Mantener los factores</a:t>
            </a:r>
            <a:endParaRPr sz="800" b="0" i="0" u="none" strike="noStrike" cap="none">
              <a:solidFill>
                <a:schemeClr val="dk1"/>
              </a:solidFill>
              <a:latin typeface="Montserrat"/>
              <a:ea typeface="Montserrat"/>
              <a:cs typeface="Montserrat"/>
              <a:sym typeface="Montserrat"/>
            </a:endParaRPr>
          </a:p>
        </p:txBody>
      </p:sp>
      <p:sp>
        <p:nvSpPr>
          <p:cNvPr id="208" name="Google Shape;208;p41"/>
          <p:cNvSpPr/>
          <p:nvPr/>
        </p:nvSpPr>
        <p:spPr>
          <a:xfrm>
            <a:off x="7702400" y="3819850"/>
            <a:ext cx="1041900" cy="6492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09" name="Google Shape;209;p41"/>
          <p:cNvSpPr txBox="1"/>
          <p:nvPr/>
        </p:nvSpPr>
        <p:spPr>
          <a:xfrm>
            <a:off x="7621100" y="3913601"/>
            <a:ext cx="1204500" cy="430857"/>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800" b="0" i="0" u="none" strike="noStrike" cap="none">
                <a:solidFill>
                  <a:schemeClr val="dk1"/>
                </a:solidFill>
                <a:latin typeface="Montserrat"/>
                <a:ea typeface="Montserrat"/>
                <a:cs typeface="Montserrat"/>
                <a:sym typeface="Montserrat"/>
              </a:rPr>
              <a:t>Cambiar los factores</a:t>
            </a:r>
            <a:endParaRPr sz="800" b="0" i="0" u="none" strike="noStrike" cap="none">
              <a:solidFill>
                <a:schemeClr val="dk1"/>
              </a:solidFill>
              <a:latin typeface="Montserrat"/>
              <a:ea typeface="Montserrat"/>
              <a:cs typeface="Montserrat"/>
              <a:sym typeface="Montserra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2"/>
          <p:cNvSpPr txBox="1">
            <a:spLocks noGrp="1"/>
          </p:cNvSpPr>
          <p:nvPr>
            <p:ph type="title"/>
          </p:nvPr>
        </p:nvSpPr>
        <p:spPr>
          <a:xfrm>
            <a:off x="311700" y="122994"/>
            <a:ext cx="8520525"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3000"/>
              <a:buNone/>
            </a:pPr>
            <a:r>
              <a:rPr lang="es">
                <a:latin typeface="Montserrat"/>
                <a:ea typeface="Montserrat"/>
                <a:cs typeface="Montserrat"/>
                <a:sym typeface="Montserrat"/>
              </a:rPr>
              <a:t>La Terapia </a:t>
            </a:r>
            <a:endParaRPr>
              <a:latin typeface="Montserrat"/>
              <a:ea typeface="Montserrat"/>
              <a:cs typeface="Montserrat"/>
              <a:sym typeface="Montserrat"/>
            </a:endParaRPr>
          </a:p>
        </p:txBody>
      </p:sp>
      <p:sp>
        <p:nvSpPr>
          <p:cNvPr id="215" name="Google Shape;215;p42"/>
          <p:cNvSpPr txBox="1">
            <a:spLocks noGrp="1"/>
          </p:cNvSpPr>
          <p:nvPr>
            <p:ph type="body" idx="1"/>
          </p:nvPr>
        </p:nvSpPr>
        <p:spPr>
          <a:xfrm>
            <a:off x="311700" y="870444"/>
            <a:ext cx="8520525" cy="3402675"/>
          </a:xfrm>
          <a:prstGeom prst="rect">
            <a:avLst/>
          </a:prstGeom>
          <a:noFill/>
          <a:ln>
            <a:noFill/>
          </a:ln>
        </p:spPr>
        <p:txBody>
          <a:bodyPr spcFirstLastPara="1" wrap="square" lIns="91425" tIns="91425" rIns="91425" bIns="91425" anchor="t" anchorCtr="0">
            <a:noAutofit/>
          </a:bodyPr>
          <a:lstStyle/>
          <a:p>
            <a:pPr marL="0" lvl="0" indent="0" algn="just" rtl="0">
              <a:lnSpc>
                <a:spcPct val="150000"/>
              </a:lnSpc>
              <a:spcBef>
                <a:spcPts val="0"/>
              </a:spcBef>
              <a:spcAft>
                <a:spcPts val="0"/>
              </a:spcAft>
              <a:buClr>
                <a:schemeClr val="dk1"/>
              </a:buClr>
              <a:buSzPts val="1800"/>
              <a:buNone/>
            </a:pPr>
            <a:r>
              <a:rPr lang="es" sz="1500"/>
              <a:t>Ayudar a los consultantes a reconocer el </a:t>
            </a:r>
            <a:r>
              <a:rPr lang="es" sz="1500" b="1"/>
              <a:t>grado y la naturaleza de la amenaza</a:t>
            </a:r>
            <a:r>
              <a:rPr lang="es" sz="1500"/>
              <a:t> y, por tanto, la </a:t>
            </a:r>
            <a:r>
              <a:rPr lang="es" sz="1500" b="1"/>
              <a:t>emoción y la motivación en el proceso crítico</a:t>
            </a:r>
            <a:r>
              <a:rPr lang="es" sz="1500"/>
              <a:t>. </a:t>
            </a:r>
            <a:endParaRPr sz="1500"/>
          </a:p>
          <a:p>
            <a:pPr marL="0" lvl="0" indent="0" algn="just" rtl="0">
              <a:lnSpc>
                <a:spcPct val="150000"/>
              </a:lnSpc>
              <a:spcBef>
                <a:spcPts val="0"/>
              </a:spcBef>
              <a:spcAft>
                <a:spcPts val="0"/>
              </a:spcAft>
              <a:buClr>
                <a:schemeClr val="dk1"/>
              </a:buClr>
              <a:buSzPts val="1800"/>
              <a:buNone/>
            </a:pPr>
            <a:endParaRPr sz="1500"/>
          </a:p>
          <a:p>
            <a:pPr marL="0" lvl="0" indent="0" algn="just" rtl="0">
              <a:lnSpc>
                <a:spcPct val="150000"/>
              </a:lnSpc>
              <a:spcBef>
                <a:spcPts val="0"/>
              </a:spcBef>
              <a:spcAft>
                <a:spcPts val="0"/>
              </a:spcAft>
              <a:buClr>
                <a:schemeClr val="dk1"/>
              </a:buClr>
              <a:buSzPts val="1800"/>
              <a:buNone/>
            </a:pPr>
            <a:r>
              <a:rPr lang="es" sz="1500"/>
              <a:t>Por eso sugerimos no confundir los procesos de autoagresión con la autocrítica útil o la idea de que la crítica vergonzosa intenta ser útil cuando en realidad se origina en un sistema de procesamiento muy diferente( mentalidad competitiva vs de cuidado) </a:t>
            </a:r>
            <a:endParaRPr sz="1500"/>
          </a:p>
          <a:p>
            <a:pPr marL="0" lvl="0" indent="0" algn="ctr" rtl="0">
              <a:lnSpc>
                <a:spcPct val="150000"/>
              </a:lnSpc>
              <a:spcBef>
                <a:spcPts val="0"/>
              </a:spcBef>
              <a:spcAft>
                <a:spcPts val="0"/>
              </a:spcAft>
              <a:buClr>
                <a:schemeClr val="dk1"/>
              </a:buClr>
              <a:buSzPts val="1800"/>
              <a:buNone/>
            </a:pPr>
            <a:endParaRPr sz="1500" b="1"/>
          </a:p>
          <a:p>
            <a:pPr marL="0" lvl="0" indent="0" algn="ctr" rtl="0">
              <a:lnSpc>
                <a:spcPct val="150000"/>
              </a:lnSpc>
              <a:spcBef>
                <a:spcPts val="0"/>
              </a:spcBef>
              <a:spcAft>
                <a:spcPts val="0"/>
              </a:spcAft>
              <a:buClr>
                <a:schemeClr val="dk1"/>
              </a:buClr>
              <a:buSzPts val="1800"/>
              <a:buNone/>
            </a:pPr>
            <a:r>
              <a:rPr lang="es" sz="1500" b="1"/>
              <a:t> La capacidad de ver cómo y por qué un proceso autocrítico hostil no es útil, es parte de la terapia. </a:t>
            </a:r>
            <a:endParaRPr sz="1500" b="1"/>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43"/>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3000"/>
              <a:buNone/>
            </a:pPr>
            <a:r>
              <a:rPr lang="es">
                <a:latin typeface="Montserrat"/>
                <a:ea typeface="Montserrat"/>
                <a:cs typeface="Montserrat"/>
                <a:sym typeface="Montserrat"/>
              </a:rPr>
              <a:t>La Terapia </a:t>
            </a:r>
            <a:endParaRPr>
              <a:latin typeface="Montserrat"/>
              <a:ea typeface="Montserrat"/>
              <a:cs typeface="Montserrat"/>
              <a:sym typeface="Montserrat"/>
            </a:endParaRPr>
          </a:p>
        </p:txBody>
      </p:sp>
      <p:sp>
        <p:nvSpPr>
          <p:cNvPr id="221" name="Google Shape;221;p43"/>
          <p:cNvSpPr txBox="1">
            <a:spLocks noGrp="1"/>
          </p:cNvSpPr>
          <p:nvPr>
            <p:ph type="body" idx="1"/>
          </p:nvPr>
        </p:nvSpPr>
        <p:spPr>
          <a:xfrm>
            <a:off x="311700" y="1327800"/>
            <a:ext cx="8520600" cy="31383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Clr>
                <a:srgbClr val="00989A"/>
              </a:buClr>
              <a:buSzPts val="1800"/>
              <a:buNone/>
            </a:pPr>
            <a:r>
              <a:rPr lang="es" sz="1525" b="1">
                <a:solidFill>
                  <a:srgbClr val="00989A"/>
                </a:solidFill>
              </a:rPr>
              <a:t>Alentadoras y útiles formas de la autocrítica rara vez dan ansiedad o miedo</a:t>
            </a:r>
            <a:r>
              <a:rPr lang="es" sz="1525">
                <a:solidFill>
                  <a:srgbClr val="00989A"/>
                </a:solidFill>
              </a:rPr>
              <a:t>. </a:t>
            </a:r>
            <a:endParaRPr sz="1525">
              <a:solidFill>
                <a:srgbClr val="00989A"/>
              </a:solidFill>
            </a:endParaRPr>
          </a:p>
          <a:p>
            <a:pPr marL="0" lvl="0" indent="0" algn="ctr" rtl="0">
              <a:lnSpc>
                <a:spcPct val="150000"/>
              </a:lnSpc>
              <a:spcBef>
                <a:spcPts val="0"/>
              </a:spcBef>
              <a:spcAft>
                <a:spcPts val="0"/>
              </a:spcAft>
              <a:buClr>
                <a:srgbClr val="CC4125"/>
              </a:buClr>
              <a:buSzPts val="1800"/>
              <a:buNone/>
            </a:pPr>
            <a:r>
              <a:rPr lang="es" sz="1525" b="1">
                <a:solidFill>
                  <a:srgbClr val="CC4125"/>
                </a:solidFill>
              </a:rPr>
              <a:t>Las hostiles si</a:t>
            </a:r>
            <a:endParaRPr sz="1525" b="1">
              <a:solidFill>
                <a:srgbClr val="CC4125"/>
              </a:solidFill>
            </a:endParaRPr>
          </a:p>
          <a:p>
            <a:pPr marL="0" lvl="0" indent="0" algn="ctr" rtl="0">
              <a:lnSpc>
                <a:spcPct val="150000"/>
              </a:lnSpc>
              <a:spcBef>
                <a:spcPts val="0"/>
              </a:spcBef>
              <a:spcAft>
                <a:spcPts val="0"/>
              </a:spcAft>
              <a:buClr>
                <a:schemeClr val="dk1"/>
              </a:buClr>
              <a:buSzPts val="1800"/>
              <a:buNone/>
            </a:pPr>
            <a:r>
              <a:rPr lang="es" sz="1525"/>
              <a:t>Por tal motivo ayudamos a los consultantes a </a:t>
            </a:r>
            <a:r>
              <a:rPr lang="es" sz="1525" b="1"/>
              <a:t>diferenciar y a discernir</a:t>
            </a:r>
            <a:r>
              <a:rPr lang="es" sz="1525"/>
              <a:t> las </a:t>
            </a:r>
            <a:r>
              <a:rPr lang="es" sz="1525" b="1"/>
              <a:t>FUNCIONES</a:t>
            </a:r>
            <a:r>
              <a:rPr lang="es" sz="1525"/>
              <a:t> y las </a:t>
            </a:r>
            <a:r>
              <a:rPr lang="es" sz="1525" b="1"/>
              <a:t>TEXTURAS EMOCIONALES</a:t>
            </a:r>
            <a:endParaRPr sz="1525" b="1"/>
          </a:p>
          <a:p>
            <a:pPr marL="0" lvl="0" indent="0" algn="just" rtl="0">
              <a:lnSpc>
                <a:spcPct val="150000"/>
              </a:lnSpc>
              <a:spcBef>
                <a:spcPts val="0"/>
              </a:spcBef>
              <a:spcAft>
                <a:spcPts val="0"/>
              </a:spcAft>
              <a:buClr>
                <a:schemeClr val="dk1"/>
              </a:buClr>
              <a:buSzPts val="1800"/>
              <a:buNone/>
            </a:pPr>
            <a:endParaRPr sz="1525"/>
          </a:p>
          <a:p>
            <a:pPr marL="0" lvl="0" indent="0" algn="ctr" rtl="0">
              <a:lnSpc>
                <a:spcPct val="150000"/>
              </a:lnSpc>
              <a:spcBef>
                <a:spcPts val="0"/>
              </a:spcBef>
              <a:spcAft>
                <a:spcPts val="0"/>
              </a:spcAft>
              <a:buClr>
                <a:schemeClr val="dk1"/>
              </a:buClr>
              <a:buSzPts val="1800"/>
              <a:buNone/>
            </a:pPr>
            <a:r>
              <a:rPr lang="es" sz="1525"/>
              <a:t>La </a:t>
            </a:r>
            <a:r>
              <a:rPr lang="es" sz="1525" b="1"/>
              <a:t>auto-critica </a:t>
            </a:r>
            <a:r>
              <a:rPr lang="es" sz="1525"/>
              <a:t>dirigida por la vía de la </a:t>
            </a:r>
            <a:r>
              <a:rPr lang="es" sz="1525" b="1"/>
              <a:t>mentalidad social competitiva </a:t>
            </a:r>
            <a:r>
              <a:rPr lang="es" sz="1525"/>
              <a:t>acompañada de un </a:t>
            </a:r>
            <a:r>
              <a:rPr lang="es" sz="1525" b="1"/>
              <a:t>proceso de internalizar a la amenaza</a:t>
            </a:r>
            <a:r>
              <a:rPr lang="es" sz="1525"/>
              <a:t> es muy diferente de la </a:t>
            </a:r>
            <a:r>
              <a:rPr lang="es" sz="1525" b="1"/>
              <a:t>auto-critica</a:t>
            </a:r>
            <a:r>
              <a:rPr lang="es" sz="1525"/>
              <a:t> dirigida por la</a:t>
            </a:r>
            <a:r>
              <a:rPr lang="es" sz="1525" b="1"/>
              <a:t> compasión </a:t>
            </a:r>
            <a:r>
              <a:rPr lang="es" sz="1525"/>
              <a:t>y por el </a:t>
            </a:r>
            <a:r>
              <a:rPr lang="es" sz="1525" b="1"/>
              <a:t>deseo de prosperar. </a:t>
            </a:r>
            <a:endParaRPr sz="1525" b="1"/>
          </a:p>
          <a:p>
            <a:pPr marL="0" lvl="0" indent="0" algn="l" rtl="0">
              <a:lnSpc>
                <a:spcPct val="100000"/>
              </a:lnSpc>
              <a:spcBef>
                <a:spcPts val="0"/>
              </a:spcBef>
              <a:spcAft>
                <a:spcPts val="0"/>
              </a:spcAft>
              <a:buClr>
                <a:schemeClr val="dk1"/>
              </a:buClr>
              <a:buSzPts val="1800"/>
              <a:buNone/>
            </a:pPr>
            <a:endParaRPr/>
          </a:p>
          <a:p>
            <a:pPr marL="0" lvl="0" indent="0" algn="l" rtl="0">
              <a:lnSpc>
                <a:spcPct val="100000"/>
              </a:lnSpc>
              <a:spcBef>
                <a:spcPts val="0"/>
              </a:spcBef>
              <a:spcAft>
                <a:spcPts val="0"/>
              </a:spcAft>
              <a:buClr>
                <a:schemeClr val="dk1"/>
              </a:buClr>
              <a:buSzPts val="1800"/>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44"/>
          <p:cNvSpPr txBox="1"/>
          <p:nvPr/>
        </p:nvSpPr>
        <p:spPr>
          <a:xfrm>
            <a:off x="64625" y="1201800"/>
            <a:ext cx="5738100" cy="2800736"/>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900" b="0" i="0" u="none" strike="noStrike" cap="none">
                <a:solidFill>
                  <a:schemeClr val="dk1"/>
                </a:solidFill>
                <a:latin typeface="Montserrat"/>
                <a:ea typeface="Montserrat"/>
                <a:cs typeface="Montserrat"/>
                <a:sym typeface="Montserrat"/>
              </a:rPr>
              <a:t>No intentamos </a:t>
            </a:r>
            <a:r>
              <a:rPr lang="es" sz="1900" b="0" i="0" u="none" strike="noStrike" cap="none">
                <a:solidFill>
                  <a:srgbClr val="A61C00"/>
                </a:solidFill>
                <a:latin typeface="Montserrat"/>
                <a:ea typeface="Montserrat"/>
                <a:cs typeface="Montserrat"/>
                <a:sym typeface="Montserrat"/>
              </a:rPr>
              <a:t>DOMAR</a:t>
            </a:r>
            <a:r>
              <a:rPr lang="es" sz="1900" b="0" i="0" u="none" strike="noStrike" cap="none">
                <a:solidFill>
                  <a:schemeClr val="dk1"/>
                </a:solidFill>
                <a:latin typeface="Montserrat"/>
                <a:ea typeface="Montserrat"/>
                <a:cs typeface="Montserrat"/>
                <a:sym typeface="Montserrat"/>
              </a:rPr>
              <a:t> la autocrítica hostil </a:t>
            </a:r>
            <a:endParaRPr sz="19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900" b="0" i="0" u="none" strike="noStrike" cap="none">
                <a:solidFill>
                  <a:schemeClr val="dk1"/>
                </a:solidFill>
                <a:latin typeface="Montserrat"/>
                <a:ea typeface="Montserrat"/>
                <a:cs typeface="Montserrat"/>
                <a:sym typeface="Montserrat"/>
              </a:rPr>
              <a:t>ni </a:t>
            </a:r>
            <a:r>
              <a:rPr lang="es" sz="1900" b="0" i="0" u="none" strike="noStrike" cap="none">
                <a:solidFill>
                  <a:srgbClr val="A61C00"/>
                </a:solidFill>
                <a:latin typeface="Montserrat"/>
                <a:ea typeface="Montserrat"/>
                <a:cs typeface="Montserrat"/>
                <a:sym typeface="Montserrat"/>
              </a:rPr>
              <a:t>CAMBIARLA</a:t>
            </a:r>
            <a:endParaRPr sz="1900" b="0" i="0" u="none" strike="noStrike" cap="none">
              <a:solidFill>
                <a:srgbClr val="A61C00"/>
              </a:solidFill>
              <a:latin typeface="Montserrat"/>
              <a:ea typeface="Montserrat"/>
              <a:cs typeface="Montserrat"/>
              <a:sym typeface="Montserrat"/>
            </a:endParaRPr>
          </a:p>
          <a:p>
            <a:pPr marL="0" marR="0" lvl="0" indent="0" algn="ctr" rtl="0">
              <a:lnSpc>
                <a:spcPct val="100000"/>
              </a:lnSpc>
              <a:spcBef>
                <a:spcPts val="0"/>
              </a:spcBef>
              <a:spcAft>
                <a:spcPts val="0"/>
              </a:spcAft>
              <a:buNone/>
            </a:pPr>
            <a:endParaRPr sz="19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900" b="0" i="0" u="none" strike="noStrike" cap="none">
                <a:solidFill>
                  <a:schemeClr val="dk1"/>
                </a:solidFill>
                <a:latin typeface="Montserrat"/>
                <a:ea typeface="Montserrat"/>
                <a:cs typeface="Montserrat"/>
                <a:sym typeface="Montserrat"/>
              </a:rPr>
              <a:t>Estamos haciendo un </a:t>
            </a:r>
            <a:r>
              <a:rPr lang="es" sz="1900" b="0" i="0" u="none" strike="noStrike" cap="none">
                <a:solidFill>
                  <a:srgbClr val="6AA84F"/>
                </a:solidFill>
                <a:latin typeface="Montserrat"/>
                <a:ea typeface="Montserrat"/>
                <a:cs typeface="Montserrat"/>
                <a:sym typeface="Montserrat"/>
              </a:rPr>
              <a:t>SHIFT</a:t>
            </a:r>
            <a:r>
              <a:rPr lang="es" sz="1900" b="0" i="0" u="none" strike="noStrike" cap="none">
                <a:solidFill>
                  <a:schemeClr val="dk1"/>
                </a:solidFill>
                <a:latin typeface="Montserrat"/>
                <a:ea typeface="Montserrat"/>
                <a:cs typeface="Montserrat"/>
                <a:sym typeface="Montserrat"/>
              </a:rPr>
              <a:t> a una </a:t>
            </a:r>
            <a:endParaRPr sz="19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900" b="0" i="0" u="none" strike="noStrike" cap="none">
                <a:solidFill>
                  <a:schemeClr val="dk1"/>
                </a:solidFill>
                <a:latin typeface="Montserrat"/>
                <a:ea typeface="Montserrat"/>
                <a:cs typeface="Montserrat"/>
                <a:sym typeface="Montserrat"/>
              </a:rPr>
              <a:t>Mentalidad Social </a:t>
            </a:r>
            <a:endParaRPr sz="19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900" b="0" i="0" u="none" strike="noStrike" cap="none">
                <a:solidFill>
                  <a:schemeClr val="dk1"/>
                </a:solidFill>
                <a:latin typeface="Montserrat"/>
                <a:ea typeface="Montserrat"/>
                <a:cs typeface="Montserrat"/>
                <a:sym typeface="Montserrat"/>
              </a:rPr>
              <a:t>muy diferente</a:t>
            </a:r>
            <a:endParaRPr sz="19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endParaRPr sz="19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900" b="1" i="0" u="none" strike="noStrike" cap="none">
                <a:solidFill>
                  <a:srgbClr val="00989A"/>
                </a:solidFill>
                <a:latin typeface="Montserrat"/>
                <a:ea typeface="Montserrat"/>
                <a:cs typeface="Montserrat"/>
                <a:sym typeface="Montserrat"/>
              </a:rPr>
              <a:t>Base segura y Cielo seguro </a:t>
            </a:r>
            <a:endParaRPr sz="1900" b="1" i="0" u="none" strike="noStrike" cap="none">
              <a:solidFill>
                <a:srgbClr val="00989A"/>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800" b="0" i="1" u="none" strike="noStrike" cap="none">
                <a:solidFill>
                  <a:schemeClr val="dk1"/>
                </a:solidFill>
                <a:latin typeface="Montserrat"/>
                <a:ea typeface="Montserrat"/>
                <a:cs typeface="Montserrat"/>
                <a:sym typeface="Montserrat"/>
              </a:rPr>
              <a:t>Secure base and Safe heaven </a:t>
            </a:r>
            <a:endParaRPr sz="1800" b="0" i="1" u="none" strike="noStrike" cap="none">
              <a:solidFill>
                <a:schemeClr val="dk1"/>
              </a:solidFill>
              <a:latin typeface="Montserrat"/>
              <a:ea typeface="Montserrat"/>
              <a:cs typeface="Montserrat"/>
              <a:sym typeface="Montserrat"/>
            </a:endParaRPr>
          </a:p>
        </p:txBody>
      </p:sp>
      <p:pic>
        <p:nvPicPr>
          <p:cNvPr id="227" name="Google Shape;227;p44"/>
          <p:cNvPicPr preferRelativeResize="0"/>
          <p:nvPr/>
        </p:nvPicPr>
        <p:blipFill rotWithShape="1">
          <a:blip r:embed="rId3">
            <a:alphaModFix/>
          </a:blip>
          <a:srcRect/>
          <a:stretch/>
        </p:blipFill>
        <p:spPr>
          <a:xfrm>
            <a:off x="5887139" y="0"/>
            <a:ext cx="3256860" cy="5143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5"/>
          <p:cNvSpPr txBox="1">
            <a:spLocks noGrp="1"/>
          </p:cNvSpPr>
          <p:nvPr>
            <p:ph type="title"/>
          </p:nvPr>
        </p:nvSpPr>
        <p:spPr>
          <a:xfrm>
            <a:off x="311700" y="152800"/>
            <a:ext cx="8520600" cy="7335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3000"/>
              <a:buNone/>
            </a:pPr>
            <a:r>
              <a:rPr lang="es"/>
              <a:t>Compromiso y trabajo con el auto-crítico</a:t>
            </a:r>
            <a:endParaRPr/>
          </a:p>
        </p:txBody>
      </p:sp>
      <p:sp>
        <p:nvSpPr>
          <p:cNvPr id="233" name="Google Shape;233;p45"/>
          <p:cNvSpPr/>
          <p:nvPr/>
        </p:nvSpPr>
        <p:spPr>
          <a:xfrm>
            <a:off x="250050" y="1033950"/>
            <a:ext cx="1731600" cy="1537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34" name="Google Shape;234;p45"/>
          <p:cNvSpPr/>
          <p:nvPr/>
        </p:nvSpPr>
        <p:spPr>
          <a:xfrm>
            <a:off x="3286338" y="1033950"/>
            <a:ext cx="1731600" cy="1537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35" name="Google Shape;235;p45"/>
          <p:cNvSpPr/>
          <p:nvPr/>
        </p:nvSpPr>
        <p:spPr>
          <a:xfrm>
            <a:off x="6327125" y="1033950"/>
            <a:ext cx="1731600" cy="1537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36" name="Google Shape;236;p45"/>
          <p:cNvSpPr txBox="1"/>
          <p:nvPr/>
        </p:nvSpPr>
        <p:spPr>
          <a:xfrm>
            <a:off x="335650" y="1048651"/>
            <a:ext cx="1562100" cy="1308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1" i="0" u="none" strike="noStrike" cap="none">
                <a:solidFill>
                  <a:schemeClr val="dk1"/>
                </a:solidFill>
                <a:latin typeface="Montserrat"/>
                <a:ea typeface="Montserrat"/>
                <a:cs typeface="Montserrat"/>
                <a:sym typeface="Montserrat"/>
              </a:rPr>
              <a:t>YO IDEAL</a:t>
            </a:r>
            <a:endParaRPr sz="1800" b="1"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100" b="0" i="0" u="none" strike="noStrike" cap="none">
                <a:solidFill>
                  <a:schemeClr val="dk1"/>
                </a:solidFill>
                <a:latin typeface="Montserrat"/>
                <a:ea typeface="Montserrat"/>
                <a:cs typeface="Montserrat"/>
                <a:sym typeface="Montserrat"/>
              </a:rPr>
              <a:t>Exitoso </a:t>
            </a:r>
            <a:endParaRPr sz="11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100" b="0" i="0" u="none" strike="noStrike" cap="none">
                <a:solidFill>
                  <a:schemeClr val="dk1"/>
                </a:solidFill>
                <a:latin typeface="Montserrat"/>
                <a:ea typeface="Montserrat"/>
                <a:cs typeface="Montserrat"/>
                <a:sym typeface="Montserrat"/>
              </a:rPr>
              <a:t>Relajado y feliz</a:t>
            </a:r>
            <a:endParaRPr sz="11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100" b="0" i="0" u="none" strike="noStrike" cap="none">
                <a:solidFill>
                  <a:schemeClr val="dk1"/>
                </a:solidFill>
                <a:latin typeface="Montserrat"/>
                <a:ea typeface="Montserrat"/>
                <a:cs typeface="Montserrat"/>
                <a:sym typeface="Montserrat"/>
              </a:rPr>
              <a:t>Siempre amable con los otros</a:t>
            </a:r>
            <a:endParaRPr sz="11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100" b="0" i="0" u="none" strike="noStrike" cap="none">
                <a:solidFill>
                  <a:schemeClr val="dk1"/>
                </a:solidFill>
                <a:latin typeface="Montserrat"/>
                <a:ea typeface="Montserrat"/>
                <a:cs typeface="Montserrat"/>
                <a:sym typeface="Montserrat"/>
              </a:rPr>
              <a:t>Foco en lo positivo</a:t>
            </a:r>
            <a:r>
              <a:rPr lang="es" sz="1000" b="0" i="0" u="none" strike="noStrike" cap="none">
                <a:solidFill>
                  <a:schemeClr val="dk1"/>
                </a:solidFill>
                <a:latin typeface="Montserrat"/>
                <a:ea typeface="Montserrat"/>
                <a:cs typeface="Montserrat"/>
                <a:sym typeface="Montserrat"/>
              </a:rPr>
              <a:t> </a:t>
            </a:r>
            <a:endParaRPr sz="1000" b="0" i="0" u="none" strike="noStrike" cap="none">
              <a:solidFill>
                <a:schemeClr val="dk1"/>
              </a:solidFill>
              <a:latin typeface="Montserrat"/>
              <a:ea typeface="Montserrat"/>
              <a:cs typeface="Montserrat"/>
              <a:sym typeface="Montserrat"/>
            </a:endParaRPr>
          </a:p>
        </p:txBody>
      </p:sp>
      <p:sp>
        <p:nvSpPr>
          <p:cNvPr id="237" name="Google Shape;237;p45"/>
          <p:cNvSpPr txBox="1"/>
          <p:nvPr/>
        </p:nvSpPr>
        <p:spPr>
          <a:xfrm>
            <a:off x="3287475" y="1010100"/>
            <a:ext cx="1731600" cy="1646574"/>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1" i="0" u="none" strike="noStrike" cap="none">
                <a:solidFill>
                  <a:schemeClr val="dk1"/>
                </a:solidFill>
                <a:latin typeface="Montserrat"/>
                <a:ea typeface="Montserrat"/>
                <a:cs typeface="Montserrat"/>
                <a:sym typeface="Montserrat"/>
              </a:rPr>
              <a:t>YO ACTUAL</a:t>
            </a:r>
            <a:endParaRPr sz="1800" b="1"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100" b="0" i="0" u="none" strike="noStrike" cap="none">
                <a:solidFill>
                  <a:schemeClr val="dk1"/>
                </a:solidFill>
                <a:latin typeface="Montserrat"/>
                <a:ea typeface="Montserrat"/>
                <a:cs typeface="Montserrat"/>
                <a:sym typeface="Montserrat"/>
              </a:rPr>
              <a:t>Menos competente </a:t>
            </a:r>
            <a:endParaRPr sz="11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100" b="0" i="0" u="none" strike="noStrike" cap="none">
                <a:solidFill>
                  <a:schemeClr val="dk1"/>
                </a:solidFill>
                <a:latin typeface="Montserrat"/>
                <a:ea typeface="Montserrat"/>
                <a:cs typeface="Montserrat"/>
                <a:sym typeface="Montserrat"/>
              </a:rPr>
              <a:t>fracasado/a</a:t>
            </a:r>
            <a:endParaRPr sz="11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100" b="0" i="0" u="none" strike="noStrike" cap="none">
                <a:solidFill>
                  <a:schemeClr val="dk1"/>
                </a:solidFill>
                <a:latin typeface="Montserrat"/>
                <a:ea typeface="Montserrat"/>
                <a:cs typeface="Montserrat"/>
                <a:sym typeface="Montserrat"/>
              </a:rPr>
              <a:t>sumiso/a</a:t>
            </a:r>
            <a:endParaRPr sz="11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100" b="0" i="0" u="none" strike="noStrike" cap="none">
                <a:solidFill>
                  <a:schemeClr val="dk1"/>
                </a:solidFill>
                <a:latin typeface="Montserrat"/>
                <a:ea typeface="Montserrat"/>
                <a:cs typeface="Montserrat"/>
                <a:sym typeface="Montserrat"/>
              </a:rPr>
              <a:t>Sentimientos negativos hacia los otros</a:t>
            </a:r>
            <a:endParaRPr sz="11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100" b="0" i="0" u="none" strike="noStrike" cap="none">
                <a:solidFill>
                  <a:schemeClr val="dk1"/>
                </a:solidFill>
                <a:latin typeface="Montserrat"/>
                <a:ea typeface="Montserrat"/>
                <a:cs typeface="Montserrat"/>
                <a:sym typeface="Montserrat"/>
              </a:rPr>
              <a:t>Foco en la amenaza</a:t>
            </a:r>
            <a:endParaRPr sz="1100" b="0" i="0" u="none" strike="noStrike" cap="none">
              <a:solidFill>
                <a:schemeClr val="dk1"/>
              </a:solidFill>
              <a:latin typeface="Montserrat"/>
              <a:ea typeface="Montserrat"/>
              <a:cs typeface="Montserrat"/>
              <a:sym typeface="Montserrat"/>
            </a:endParaRPr>
          </a:p>
        </p:txBody>
      </p:sp>
      <p:sp>
        <p:nvSpPr>
          <p:cNvPr id="238" name="Google Shape;238;p45"/>
          <p:cNvSpPr txBox="1"/>
          <p:nvPr/>
        </p:nvSpPr>
        <p:spPr>
          <a:xfrm>
            <a:off x="6326025" y="987000"/>
            <a:ext cx="1659600" cy="1662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1" i="0" u="none" strike="noStrike" cap="none">
                <a:solidFill>
                  <a:schemeClr val="dk1"/>
                </a:solidFill>
                <a:latin typeface="Montserrat"/>
                <a:ea typeface="Montserrat"/>
                <a:cs typeface="Montserrat"/>
                <a:sym typeface="Montserrat"/>
              </a:rPr>
              <a:t>YO NO DESEADO</a:t>
            </a:r>
            <a:endParaRPr sz="1800" b="1"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000" b="0" i="0" u="none" strike="noStrike" cap="none">
                <a:solidFill>
                  <a:schemeClr val="dk1"/>
                </a:solidFill>
                <a:latin typeface="Montserrat"/>
                <a:ea typeface="Montserrat"/>
                <a:cs typeface="Montserrat"/>
                <a:sym typeface="Montserrat"/>
              </a:rPr>
              <a:t>Avergonzado/a</a:t>
            </a:r>
            <a:endParaRPr sz="10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000" b="0" i="0" u="none" strike="noStrike" cap="none">
                <a:solidFill>
                  <a:schemeClr val="dk1"/>
                </a:solidFill>
                <a:latin typeface="Montserrat"/>
                <a:ea typeface="Montserrat"/>
                <a:cs typeface="Montserrat"/>
                <a:sym typeface="Montserrat"/>
              </a:rPr>
              <a:t>Inferior</a:t>
            </a:r>
            <a:endParaRPr sz="10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000" b="0" i="0" u="none" strike="noStrike" cap="none">
                <a:solidFill>
                  <a:schemeClr val="dk1"/>
                </a:solidFill>
                <a:latin typeface="Montserrat"/>
                <a:ea typeface="Montserrat"/>
                <a:cs typeface="Montserrat"/>
                <a:sym typeface="Montserrat"/>
              </a:rPr>
              <a:t>No deseado, marginado/a</a:t>
            </a:r>
            <a:endParaRPr sz="10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000" b="0" i="0" u="none" strike="noStrike" cap="none">
                <a:solidFill>
                  <a:schemeClr val="dk1"/>
                </a:solidFill>
                <a:latin typeface="Montserrat"/>
                <a:ea typeface="Montserrat"/>
                <a:cs typeface="Montserrat"/>
                <a:sym typeface="Montserrat"/>
              </a:rPr>
              <a:t>desconectado/a</a:t>
            </a:r>
            <a:endParaRPr sz="10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000" b="0" i="0" u="none" strike="noStrike" cap="none">
                <a:solidFill>
                  <a:schemeClr val="dk1"/>
                </a:solidFill>
                <a:latin typeface="Montserrat"/>
                <a:ea typeface="Montserrat"/>
                <a:cs typeface="Montserrat"/>
                <a:sym typeface="Montserrat"/>
              </a:rPr>
              <a:t>Malo/a</a:t>
            </a:r>
            <a:endParaRPr sz="1000" b="0" i="0" u="none" strike="noStrike" cap="none">
              <a:solidFill>
                <a:schemeClr val="dk1"/>
              </a:solidFill>
              <a:latin typeface="Montserrat"/>
              <a:ea typeface="Montserrat"/>
              <a:cs typeface="Montserrat"/>
              <a:sym typeface="Montserrat"/>
            </a:endParaRPr>
          </a:p>
        </p:txBody>
      </p:sp>
      <p:sp>
        <p:nvSpPr>
          <p:cNvPr id="239" name="Google Shape;239;p45"/>
          <p:cNvSpPr/>
          <p:nvPr/>
        </p:nvSpPr>
        <p:spPr>
          <a:xfrm>
            <a:off x="2067750" y="1499125"/>
            <a:ext cx="1132500" cy="297300"/>
          </a:xfrm>
          <a:prstGeom prst="leftRigh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40" name="Google Shape;240;p45"/>
          <p:cNvSpPr/>
          <p:nvPr/>
        </p:nvSpPr>
        <p:spPr>
          <a:xfrm>
            <a:off x="5148250" y="1499125"/>
            <a:ext cx="1132500" cy="297300"/>
          </a:xfrm>
          <a:prstGeom prst="leftRigh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41" name="Google Shape;241;p45"/>
          <p:cNvSpPr txBox="1"/>
          <p:nvPr/>
        </p:nvSpPr>
        <p:spPr>
          <a:xfrm>
            <a:off x="2076188" y="1833001"/>
            <a:ext cx="1031700" cy="646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0" i="0" u="none" strike="noStrike" cap="none">
                <a:solidFill>
                  <a:schemeClr val="dk1"/>
                </a:solidFill>
                <a:latin typeface="Montserrat"/>
                <a:ea typeface="Montserrat"/>
                <a:cs typeface="Montserrat"/>
                <a:sym typeface="Montserrat"/>
              </a:rPr>
              <a:t> </a:t>
            </a:r>
            <a:r>
              <a:rPr lang="es" sz="1200" b="0" i="0" u="none" strike="noStrike" cap="none">
                <a:solidFill>
                  <a:schemeClr val="dk1"/>
                </a:solidFill>
                <a:latin typeface="Montserrat"/>
                <a:ea typeface="Montserrat"/>
                <a:cs typeface="Montserrat"/>
                <a:sym typeface="Montserrat"/>
              </a:rPr>
              <a:t>Brecha de </a:t>
            </a:r>
            <a:r>
              <a:rPr lang="es" sz="1200" b="1" i="0" u="none" strike="noStrike" cap="none">
                <a:solidFill>
                  <a:schemeClr val="dk1"/>
                </a:solidFill>
                <a:latin typeface="Montserrat"/>
                <a:ea typeface="Montserrat"/>
                <a:cs typeface="Montserrat"/>
                <a:sym typeface="Montserrat"/>
              </a:rPr>
              <a:t>decepción</a:t>
            </a:r>
            <a:r>
              <a:rPr lang="es" sz="1200" b="0" i="0" u="none" strike="noStrike" cap="none">
                <a:solidFill>
                  <a:schemeClr val="dk1"/>
                </a:solidFill>
                <a:latin typeface="Montserrat"/>
                <a:ea typeface="Montserrat"/>
                <a:cs typeface="Montserrat"/>
                <a:sym typeface="Montserrat"/>
              </a:rPr>
              <a:t> </a:t>
            </a:r>
            <a:endParaRPr sz="1200" b="0" i="0" u="none" strike="noStrike" cap="none">
              <a:solidFill>
                <a:schemeClr val="dk1"/>
              </a:solidFill>
              <a:latin typeface="Montserrat"/>
              <a:ea typeface="Montserrat"/>
              <a:cs typeface="Montserrat"/>
              <a:sym typeface="Montserrat"/>
            </a:endParaRPr>
          </a:p>
        </p:txBody>
      </p:sp>
      <p:sp>
        <p:nvSpPr>
          <p:cNvPr id="242" name="Google Shape;242;p45"/>
          <p:cNvSpPr txBox="1"/>
          <p:nvPr/>
        </p:nvSpPr>
        <p:spPr>
          <a:xfrm>
            <a:off x="5106288" y="1833000"/>
            <a:ext cx="1132500" cy="584745"/>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300" b="0" i="0" u="none" strike="noStrike" cap="none">
                <a:solidFill>
                  <a:schemeClr val="dk1"/>
                </a:solidFill>
                <a:latin typeface="Montserrat"/>
                <a:ea typeface="Montserrat"/>
                <a:cs typeface="Montserrat"/>
                <a:sym typeface="Montserrat"/>
              </a:rPr>
              <a:t>Brecha de </a:t>
            </a:r>
            <a:endParaRPr sz="1300" b="0" i="0" u="none" strike="noStrike" cap="none">
              <a:solidFill>
                <a:schemeClr val="dk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s" sz="1300" b="1" i="0" u="none" strike="noStrike" cap="none">
                <a:solidFill>
                  <a:schemeClr val="dk1"/>
                </a:solidFill>
                <a:latin typeface="Montserrat"/>
                <a:ea typeface="Montserrat"/>
                <a:cs typeface="Montserrat"/>
                <a:sym typeface="Montserrat"/>
              </a:rPr>
              <a:t>vergüenza</a:t>
            </a:r>
            <a:endParaRPr sz="1300" b="1" i="0" u="none" strike="noStrike" cap="none">
              <a:solidFill>
                <a:schemeClr val="dk1"/>
              </a:solidFill>
              <a:latin typeface="Montserrat"/>
              <a:ea typeface="Montserrat"/>
              <a:cs typeface="Montserrat"/>
              <a:sym typeface="Montserrat"/>
            </a:endParaRPr>
          </a:p>
        </p:txBody>
      </p:sp>
      <p:sp>
        <p:nvSpPr>
          <p:cNvPr id="243" name="Google Shape;243;p45"/>
          <p:cNvSpPr txBox="1"/>
          <p:nvPr/>
        </p:nvSpPr>
        <p:spPr>
          <a:xfrm>
            <a:off x="245850" y="2872701"/>
            <a:ext cx="8652300" cy="16008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200" b="1" i="0" u="none" strike="noStrike" cap="none">
                <a:solidFill>
                  <a:srgbClr val="666666"/>
                </a:solidFill>
                <a:latin typeface="Montserrat"/>
                <a:ea typeface="Montserrat"/>
                <a:cs typeface="Montserrat"/>
                <a:sym typeface="Montserrat"/>
              </a:rPr>
              <a:t>T</a:t>
            </a:r>
            <a:r>
              <a:rPr lang="es" sz="1000" b="1" i="0" u="none" strike="noStrike" cap="none">
                <a:solidFill>
                  <a:srgbClr val="666666"/>
                </a:solidFill>
                <a:latin typeface="Montserrat"/>
                <a:ea typeface="Montserrat"/>
                <a:cs typeface="Montserrat"/>
                <a:sym typeface="Montserrat"/>
              </a:rPr>
              <a:t>areas terapéuticas </a:t>
            </a:r>
            <a:endParaRPr sz="1000" b="1" i="0" u="none" strike="noStrike" cap="none">
              <a:solidFill>
                <a:srgbClr val="666666"/>
              </a:solidFill>
              <a:latin typeface="Montserrat"/>
              <a:ea typeface="Montserrat"/>
              <a:cs typeface="Montserrat"/>
              <a:sym typeface="Montserrat"/>
            </a:endParaRPr>
          </a:p>
          <a:p>
            <a:pPr marL="0" marR="0" lvl="0" indent="0" algn="ctr" rtl="0">
              <a:lnSpc>
                <a:spcPct val="100000"/>
              </a:lnSpc>
              <a:spcBef>
                <a:spcPts val="0"/>
              </a:spcBef>
              <a:spcAft>
                <a:spcPts val="0"/>
              </a:spcAft>
              <a:buNone/>
            </a:pPr>
            <a:endParaRPr sz="1000" b="0" i="0" u="none" strike="noStrike" cap="none">
              <a:solidFill>
                <a:srgbClr val="666666"/>
              </a:solidFill>
              <a:latin typeface="Montserrat"/>
              <a:ea typeface="Montserrat"/>
              <a:cs typeface="Montserrat"/>
              <a:sym typeface="Montserrat"/>
            </a:endParaRPr>
          </a:p>
          <a:p>
            <a:pPr marL="457189" marR="0" lvl="0" indent="-292093" algn="ctr" rtl="0">
              <a:lnSpc>
                <a:spcPct val="100000"/>
              </a:lnSpc>
              <a:spcBef>
                <a:spcPts val="0"/>
              </a:spcBef>
              <a:spcAft>
                <a:spcPts val="0"/>
              </a:spcAft>
              <a:buClr>
                <a:srgbClr val="666666"/>
              </a:buClr>
              <a:buSzPts val="1000"/>
              <a:buFont typeface="Montserrat"/>
              <a:buChar char="●"/>
            </a:pPr>
            <a:r>
              <a:rPr lang="es" sz="1000" b="0" i="0" u="none" strike="noStrike" cap="none">
                <a:solidFill>
                  <a:srgbClr val="666666"/>
                </a:solidFill>
                <a:latin typeface="Montserrat"/>
                <a:ea typeface="Montserrat"/>
                <a:cs typeface="Montserrat"/>
                <a:sym typeface="Montserrat"/>
              </a:rPr>
              <a:t>Distinguir entre estar decepcionado/confiado porque no podemos alcanzar nuestros ideales y la autocrítica, que es una reacción a la decepción. </a:t>
            </a:r>
            <a:r>
              <a:rPr lang="es" sz="1000">
                <a:solidFill>
                  <a:srgbClr val="666666"/>
                </a:solidFill>
                <a:latin typeface="Montserrat"/>
                <a:ea typeface="Montserrat"/>
                <a:cs typeface="Montserrat"/>
                <a:sym typeface="Montserrat"/>
              </a:rPr>
              <a:t>P</a:t>
            </a:r>
            <a:r>
              <a:rPr lang="es" sz="1000" b="0" i="0" u="none" strike="noStrike" cap="none">
                <a:solidFill>
                  <a:srgbClr val="666666"/>
                </a:solidFill>
                <a:latin typeface="Montserrat"/>
                <a:ea typeface="Montserrat"/>
                <a:cs typeface="Montserrat"/>
                <a:sym typeface="Montserrat"/>
              </a:rPr>
              <a:t>odemos aprender a trabajar con la decepción sin una reacción de autoagresión. </a:t>
            </a:r>
            <a:endParaRPr sz="1000" b="0" i="0" u="none" strike="noStrike" cap="none">
              <a:solidFill>
                <a:srgbClr val="666666"/>
              </a:solidFill>
              <a:latin typeface="Montserrat"/>
              <a:ea typeface="Montserrat"/>
              <a:cs typeface="Montserrat"/>
              <a:sym typeface="Montserrat"/>
            </a:endParaRPr>
          </a:p>
          <a:p>
            <a:pPr marL="0" marR="0" lvl="0" indent="0" algn="ctr" rtl="0">
              <a:lnSpc>
                <a:spcPct val="100000"/>
              </a:lnSpc>
              <a:spcBef>
                <a:spcPts val="0"/>
              </a:spcBef>
              <a:spcAft>
                <a:spcPts val="0"/>
              </a:spcAft>
              <a:buNone/>
            </a:pPr>
            <a:endParaRPr sz="1000" b="0" i="0" u="none" strike="noStrike" cap="none">
              <a:solidFill>
                <a:srgbClr val="666666"/>
              </a:solidFill>
              <a:latin typeface="Montserrat"/>
              <a:ea typeface="Montserrat"/>
              <a:cs typeface="Montserrat"/>
              <a:sym typeface="Montserrat"/>
            </a:endParaRPr>
          </a:p>
          <a:p>
            <a:pPr marL="457189" marR="0" lvl="0" indent="-292093" algn="ctr" rtl="0">
              <a:lnSpc>
                <a:spcPct val="100000"/>
              </a:lnSpc>
              <a:spcBef>
                <a:spcPts val="0"/>
              </a:spcBef>
              <a:spcAft>
                <a:spcPts val="0"/>
              </a:spcAft>
              <a:buClr>
                <a:srgbClr val="666666"/>
              </a:buClr>
              <a:buSzPts val="1000"/>
              <a:buFont typeface="Montserrat"/>
              <a:buChar char="●"/>
            </a:pPr>
            <a:r>
              <a:rPr lang="es" sz="1000" b="0" i="0" u="none" strike="noStrike" cap="none">
                <a:solidFill>
                  <a:srgbClr val="666666"/>
                </a:solidFill>
                <a:latin typeface="Montserrat"/>
                <a:ea typeface="Montserrat"/>
                <a:cs typeface="Montserrat"/>
                <a:sym typeface="Montserrat"/>
              </a:rPr>
              <a:t>Los ideales elevados no son el problema en sí mismos porque pueden ser una guía para nosotros, pero es la forma en que nos enfrentamos al hecho de no acercarnos lo suficiente lo que nos deja con esa sensación de decepción y frustración. </a:t>
            </a:r>
            <a:endParaRPr sz="1000" b="0" i="0" u="none" strike="noStrike" cap="none">
              <a:solidFill>
                <a:srgbClr val="666666"/>
              </a:solidFill>
              <a:latin typeface="Montserrat"/>
              <a:ea typeface="Montserrat"/>
              <a:cs typeface="Montserrat"/>
              <a:sym typeface="Montserrat"/>
            </a:endParaRPr>
          </a:p>
          <a:p>
            <a:pPr marL="0" marR="0" lvl="0" indent="0" algn="ctr" rtl="0">
              <a:lnSpc>
                <a:spcPct val="100000"/>
              </a:lnSpc>
              <a:spcBef>
                <a:spcPts val="0"/>
              </a:spcBef>
              <a:spcAft>
                <a:spcPts val="0"/>
              </a:spcAft>
              <a:buNone/>
            </a:pPr>
            <a:endParaRPr sz="1000" b="0" i="0" u="none" strike="noStrike" cap="none">
              <a:solidFill>
                <a:srgbClr val="666666"/>
              </a:solidFill>
              <a:latin typeface="Montserrat"/>
              <a:ea typeface="Montserrat"/>
              <a:cs typeface="Montserrat"/>
              <a:sym typeface="Montserrat"/>
            </a:endParaRPr>
          </a:p>
          <a:p>
            <a:pPr marL="457189" marR="0" lvl="0" indent="-292093" algn="ctr" rtl="0">
              <a:lnSpc>
                <a:spcPct val="100000"/>
              </a:lnSpc>
              <a:spcBef>
                <a:spcPts val="0"/>
              </a:spcBef>
              <a:spcAft>
                <a:spcPts val="0"/>
              </a:spcAft>
              <a:buClr>
                <a:srgbClr val="666666"/>
              </a:buClr>
              <a:buSzPts val="1000"/>
              <a:buFont typeface="Montserrat"/>
              <a:buChar char="●"/>
            </a:pPr>
            <a:r>
              <a:rPr lang="es" sz="1000" b="0" i="0" u="none" strike="noStrike" cap="none">
                <a:solidFill>
                  <a:srgbClr val="666666"/>
                </a:solidFill>
                <a:latin typeface="Montserrat"/>
                <a:ea typeface="Montserrat"/>
                <a:cs typeface="Montserrat"/>
                <a:sym typeface="Montserrat"/>
              </a:rPr>
              <a:t>La autocrítica puede bloquear nuestra capacidad de ser sensibles y procesar nuestras emociones asociadas a la decepción. </a:t>
            </a:r>
            <a:endParaRPr sz="600" b="0" i="0" u="none" strike="noStrike" cap="none">
              <a:solidFill>
                <a:schemeClr val="dk1"/>
              </a:solidFill>
              <a:latin typeface="Calibri"/>
              <a:ea typeface="Calibri"/>
              <a:cs typeface="Calibri"/>
              <a:sym typeface="Calibri"/>
            </a:endParaRPr>
          </a:p>
        </p:txBody>
      </p:sp>
      <p:sp>
        <p:nvSpPr>
          <p:cNvPr id="244" name="Google Shape;244;p45"/>
          <p:cNvSpPr txBox="1"/>
          <p:nvPr/>
        </p:nvSpPr>
        <p:spPr>
          <a:xfrm>
            <a:off x="2286000" y="2420638"/>
            <a:ext cx="4572000" cy="346218"/>
          </a:xfrm>
          <a:prstGeom prst="rect">
            <a:avLst/>
          </a:prstGeom>
          <a:noFill/>
          <a:ln>
            <a:noFill/>
          </a:ln>
        </p:spPr>
        <p:txBody>
          <a:bodyPr spcFirstLastPara="1" wrap="square" lIns="68550" tIns="34275" rIns="68550" bIns="34275" anchor="t" anchorCtr="0">
            <a:sp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6"/>
          <p:cNvSpPr txBox="1">
            <a:spLocks noGrp="1"/>
          </p:cNvSpPr>
          <p:nvPr>
            <p:ph type="title"/>
          </p:nvPr>
        </p:nvSpPr>
        <p:spPr>
          <a:xfrm>
            <a:off x="311700" y="152800"/>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3000"/>
              <a:buNone/>
            </a:pPr>
            <a:r>
              <a:rPr lang="es" sz="1800"/>
              <a:t>Completar</a:t>
            </a:r>
            <a:endParaRPr sz="1800"/>
          </a:p>
        </p:txBody>
      </p:sp>
      <p:sp>
        <p:nvSpPr>
          <p:cNvPr id="250" name="Google Shape;250;p46"/>
          <p:cNvSpPr/>
          <p:nvPr/>
        </p:nvSpPr>
        <p:spPr>
          <a:xfrm>
            <a:off x="250049" y="1033950"/>
            <a:ext cx="1816563" cy="3671215"/>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51" name="Google Shape;251;p46"/>
          <p:cNvSpPr/>
          <p:nvPr/>
        </p:nvSpPr>
        <p:spPr>
          <a:xfrm>
            <a:off x="3286338" y="1033950"/>
            <a:ext cx="1861912" cy="3671214"/>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52" name="Google Shape;252;p46"/>
          <p:cNvSpPr/>
          <p:nvPr/>
        </p:nvSpPr>
        <p:spPr>
          <a:xfrm>
            <a:off x="6327125" y="1033951"/>
            <a:ext cx="1703775" cy="3600194"/>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53" name="Google Shape;253;p46"/>
          <p:cNvSpPr txBox="1"/>
          <p:nvPr/>
        </p:nvSpPr>
        <p:spPr>
          <a:xfrm>
            <a:off x="335650" y="1048651"/>
            <a:ext cx="1562100" cy="461635"/>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1" i="0" u="none" strike="noStrike" cap="none">
                <a:solidFill>
                  <a:schemeClr val="dk1"/>
                </a:solidFill>
                <a:latin typeface="Montserrat"/>
                <a:ea typeface="Montserrat"/>
                <a:cs typeface="Montserrat"/>
                <a:sym typeface="Montserrat"/>
              </a:rPr>
              <a:t>YO IDEAL</a:t>
            </a:r>
            <a:endParaRPr sz="1800" b="1" i="0" u="none" strike="noStrike" cap="none">
              <a:solidFill>
                <a:schemeClr val="dk1"/>
              </a:solidFill>
              <a:latin typeface="Montserrat"/>
              <a:ea typeface="Montserrat"/>
              <a:cs typeface="Montserrat"/>
              <a:sym typeface="Montserrat"/>
            </a:endParaRPr>
          </a:p>
        </p:txBody>
      </p:sp>
      <p:sp>
        <p:nvSpPr>
          <p:cNvPr id="254" name="Google Shape;254;p46"/>
          <p:cNvSpPr txBox="1"/>
          <p:nvPr/>
        </p:nvSpPr>
        <p:spPr>
          <a:xfrm>
            <a:off x="3287475" y="1010101"/>
            <a:ext cx="1731600" cy="461635"/>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1" i="0" u="none" strike="noStrike" cap="none">
                <a:solidFill>
                  <a:schemeClr val="dk1"/>
                </a:solidFill>
                <a:latin typeface="Montserrat"/>
                <a:ea typeface="Montserrat"/>
                <a:cs typeface="Montserrat"/>
                <a:sym typeface="Montserrat"/>
              </a:rPr>
              <a:t>YO ACTUAL</a:t>
            </a:r>
            <a:endParaRPr sz="1800" b="1" i="0" u="none" strike="noStrike" cap="none">
              <a:solidFill>
                <a:schemeClr val="dk1"/>
              </a:solidFill>
              <a:latin typeface="Montserrat"/>
              <a:ea typeface="Montserrat"/>
              <a:cs typeface="Montserrat"/>
              <a:sym typeface="Montserrat"/>
            </a:endParaRPr>
          </a:p>
        </p:txBody>
      </p:sp>
      <p:sp>
        <p:nvSpPr>
          <p:cNvPr id="255" name="Google Shape;255;p46"/>
          <p:cNvSpPr txBox="1"/>
          <p:nvPr/>
        </p:nvSpPr>
        <p:spPr>
          <a:xfrm>
            <a:off x="6326025" y="987001"/>
            <a:ext cx="1659600" cy="738633"/>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1" i="0" u="none" strike="noStrike" cap="none">
                <a:solidFill>
                  <a:schemeClr val="dk1"/>
                </a:solidFill>
                <a:latin typeface="Montserrat"/>
                <a:ea typeface="Montserrat"/>
                <a:cs typeface="Montserrat"/>
                <a:sym typeface="Montserrat"/>
              </a:rPr>
              <a:t>YO NO DESEADO</a:t>
            </a:r>
            <a:endParaRPr sz="1800" b="1" i="0" u="none" strike="noStrike" cap="none">
              <a:solidFill>
                <a:schemeClr val="dk1"/>
              </a:solidFill>
              <a:latin typeface="Montserrat"/>
              <a:ea typeface="Montserrat"/>
              <a:cs typeface="Montserrat"/>
              <a:sym typeface="Montserrat"/>
            </a:endParaRPr>
          </a:p>
        </p:txBody>
      </p:sp>
      <p:sp>
        <p:nvSpPr>
          <p:cNvPr id="256" name="Google Shape;256;p46"/>
          <p:cNvSpPr/>
          <p:nvPr/>
        </p:nvSpPr>
        <p:spPr>
          <a:xfrm>
            <a:off x="2067750" y="1499125"/>
            <a:ext cx="1132500" cy="297300"/>
          </a:xfrm>
          <a:prstGeom prst="leftRigh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57" name="Google Shape;257;p46"/>
          <p:cNvSpPr/>
          <p:nvPr/>
        </p:nvSpPr>
        <p:spPr>
          <a:xfrm>
            <a:off x="5148250" y="1499125"/>
            <a:ext cx="1132500" cy="297300"/>
          </a:xfrm>
          <a:prstGeom prst="leftRightArrow">
            <a:avLst>
              <a:gd name="adj1" fmla="val 50000"/>
              <a:gd name="adj2" fmla="val 50000"/>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58" name="Google Shape;258;p46"/>
          <p:cNvSpPr txBox="1"/>
          <p:nvPr/>
        </p:nvSpPr>
        <p:spPr>
          <a:xfrm>
            <a:off x="2076188" y="1833000"/>
            <a:ext cx="1031700" cy="461635"/>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1800" b="0" i="0" u="none" strike="noStrike" cap="none">
                <a:solidFill>
                  <a:schemeClr val="dk1"/>
                </a:solidFill>
                <a:latin typeface="Montserrat"/>
                <a:ea typeface="Montserrat"/>
                <a:cs typeface="Montserrat"/>
                <a:sym typeface="Montserrat"/>
              </a:rPr>
              <a:t> </a:t>
            </a:r>
            <a:endParaRPr sz="1200" b="0" i="0" u="none" strike="noStrike" cap="none">
              <a:solidFill>
                <a:schemeClr val="dk1"/>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21"/>
          <p:cNvSpPr txBox="1">
            <a:spLocks noGrp="1"/>
          </p:cNvSpPr>
          <p:nvPr>
            <p:ph type="body" idx="1"/>
          </p:nvPr>
        </p:nvSpPr>
        <p:spPr>
          <a:xfrm>
            <a:off x="311700" y="702975"/>
            <a:ext cx="8520600" cy="3171000"/>
          </a:xfrm>
          <a:prstGeom prst="rect">
            <a:avLst/>
          </a:prstGeom>
          <a:noFill/>
          <a:ln>
            <a:noFill/>
          </a:ln>
        </p:spPr>
        <p:txBody>
          <a:bodyPr spcFirstLastPara="1" wrap="square" lIns="91425" tIns="91425" rIns="91425" bIns="91425" anchor="t" anchorCtr="0">
            <a:noAutofit/>
          </a:bodyPr>
          <a:lstStyle/>
          <a:p>
            <a:pPr marL="457189" lvl="0" indent="0" algn="just" rtl="0">
              <a:lnSpc>
                <a:spcPct val="150000"/>
              </a:lnSpc>
              <a:spcBef>
                <a:spcPts val="600"/>
              </a:spcBef>
              <a:spcAft>
                <a:spcPts val="0"/>
              </a:spcAft>
              <a:buClr>
                <a:schemeClr val="dk1"/>
              </a:buClr>
              <a:buSzPts val="1800"/>
              <a:buNone/>
            </a:pPr>
            <a:r>
              <a:rPr lang="es" sz="2000"/>
              <a:t>Existe una considerable evidencia que ciertas </a:t>
            </a:r>
            <a:r>
              <a:rPr lang="es" sz="2000" b="1"/>
              <a:t>formas de auto-crítica</a:t>
            </a:r>
            <a:r>
              <a:rPr lang="es" sz="2000"/>
              <a:t> juegan un rol fundamental en la </a:t>
            </a:r>
            <a:r>
              <a:rPr lang="es" sz="2000" b="1"/>
              <a:t>vulnerabilidad</a:t>
            </a:r>
            <a:r>
              <a:rPr lang="es" sz="2000"/>
              <a:t>, en los </a:t>
            </a:r>
            <a:r>
              <a:rPr lang="es" sz="2000" b="1"/>
              <a:t>disparadores</a:t>
            </a:r>
            <a:r>
              <a:rPr lang="es" sz="2000"/>
              <a:t>, en formación de</a:t>
            </a:r>
            <a:r>
              <a:rPr lang="es" sz="2000" b="1"/>
              <a:t> “síntomas”</a:t>
            </a:r>
            <a:r>
              <a:rPr lang="es" sz="2000"/>
              <a:t> y en la </a:t>
            </a:r>
            <a:r>
              <a:rPr lang="es" sz="2000" b="1"/>
              <a:t>habilidad para responder y recuperarse </a:t>
            </a:r>
            <a:r>
              <a:rPr lang="es" sz="2000"/>
              <a:t>de las adversidades que nos presenta la vida. </a:t>
            </a:r>
            <a:endParaRPr sz="2000"/>
          </a:p>
          <a:p>
            <a:pPr marL="457189" lvl="0" indent="0" algn="ctr" rtl="0">
              <a:lnSpc>
                <a:spcPct val="150000"/>
              </a:lnSpc>
              <a:spcBef>
                <a:spcPts val="600"/>
              </a:spcBef>
              <a:spcAft>
                <a:spcPts val="0"/>
              </a:spcAft>
              <a:buClr>
                <a:schemeClr val="dk1"/>
              </a:buClr>
              <a:buSzPts val="1800"/>
              <a:buNone/>
            </a:pPr>
            <a:r>
              <a:rPr lang="es" sz="1100"/>
              <a:t>Tibubos, Rohrmann, &amp; Reiss, 2019</a:t>
            </a:r>
            <a:endParaRPr sz="11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2a101a0fa39_0_10"/>
          <p:cNvSpPr txBox="1">
            <a:spLocks noGrp="1"/>
          </p:cNvSpPr>
          <p:nvPr>
            <p:ph type="body" idx="1"/>
          </p:nvPr>
        </p:nvSpPr>
        <p:spPr>
          <a:xfrm>
            <a:off x="311700" y="1327800"/>
            <a:ext cx="8520600" cy="305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b="1">
                <a:solidFill>
                  <a:schemeClr val="dk1"/>
                </a:solidFill>
              </a:rPr>
              <a:t>YO IDEAL											YO ACTUAL</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s" sz="1500" b="1">
                <a:solidFill>
                  <a:srgbClr val="4A86E8"/>
                </a:solidFill>
              </a:rPr>
              <a:t>                                         La brecha de la decepcion</a:t>
            </a:r>
            <a:endParaRPr sz="1500" b="1">
              <a:solidFill>
                <a:srgbClr val="4A86E8"/>
              </a:solidFill>
            </a:endParaRPr>
          </a:p>
          <a:p>
            <a:pPr marL="0" lvl="0" indent="0" algn="l" rtl="0">
              <a:spcBef>
                <a:spcPts val="0"/>
              </a:spcBef>
              <a:spcAft>
                <a:spcPts val="0"/>
              </a:spcAft>
              <a:buNone/>
            </a:pPr>
            <a:endParaRPr sz="1500" b="1">
              <a:solidFill>
                <a:srgbClr val="4A86E8"/>
              </a:solidFill>
            </a:endParaRPr>
          </a:p>
          <a:p>
            <a:pPr marL="2286000" lvl="0" indent="457200" algn="l" rtl="0">
              <a:spcBef>
                <a:spcPts val="0"/>
              </a:spcBef>
              <a:spcAft>
                <a:spcPts val="0"/>
              </a:spcAft>
              <a:buNone/>
            </a:pPr>
            <a:r>
              <a:rPr lang="es" sz="1500" b="1">
                <a:solidFill>
                  <a:schemeClr val="dk1"/>
                </a:solidFill>
              </a:rPr>
              <a:t>AUTO - ATAQUE</a:t>
            </a:r>
            <a:endParaRPr sz="1500" b="1">
              <a:solidFill>
                <a:schemeClr val="dk1"/>
              </a:solidFill>
            </a:endParaRPr>
          </a:p>
          <a:p>
            <a:pPr marL="0" lvl="0" indent="0" algn="l" rtl="0">
              <a:spcBef>
                <a:spcPts val="0"/>
              </a:spcBef>
              <a:spcAft>
                <a:spcPts val="0"/>
              </a:spcAft>
              <a:buNone/>
            </a:pPr>
            <a:endParaRPr sz="1500" b="1">
              <a:solidFill>
                <a:schemeClr val="dk1"/>
              </a:solidFill>
            </a:endParaRPr>
          </a:p>
          <a:p>
            <a:pPr marL="0" lvl="0" indent="0" algn="l" rtl="0">
              <a:spcBef>
                <a:spcPts val="0"/>
              </a:spcBef>
              <a:spcAft>
                <a:spcPts val="0"/>
              </a:spcAft>
              <a:buNone/>
            </a:pPr>
            <a:endParaRPr sz="1500" b="1">
              <a:solidFill>
                <a:schemeClr val="dk1"/>
              </a:solidFill>
            </a:endParaRPr>
          </a:p>
          <a:p>
            <a:pPr marL="457200" lvl="0" indent="-323850" algn="l" rtl="0">
              <a:spcBef>
                <a:spcPts val="0"/>
              </a:spcBef>
              <a:spcAft>
                <a:spcPts val="0"/>
              </a:spcAft>
              <a:buClr>
                <a:srgbClr val="434343"/>
              </a:buClr>
              <a:buSzPts val="1500"/>
              <a:buChar char="●"/>
            </a:pPr>
            <a:r>
              <a:rPr lang="es" sz="1500" i="1">
                <a:solidFill>
                  <a:srgbClr val="434343"/>
                </a:solidFill>
              </a:rPr>
              <a:t>Separar la frustracion del auto-ataque</a:t>
            </a:r>
            <a:endParaRPr sz="1500" i="1">
              <a:solidFill>
                <a:srgbClr val="434343"/>
              </a:solidFill>
            </a:endParaRPr>
          </a:p>
          <a:p>
            <a:pPr marL="457200" lvl="0" indent="-323850" algn="l" rtl="0">
              <a:spcBef>
                <a:spcPts val="0"/>
              </a:spcBef>
              <a:spcAft>
                <a:spcPts val="0"/>
              </a:spcAft>
              <a:buClr>
                <a:srgbClr val="434343"/>
              </a:buClr>
              <a:buSzPts val="1500"/>
              <a:buChar char="●"/>
            </a:pPr>
            <a:r>
              <a:rPr lang="es" sz="1500" i="1">
                <a:solidFill>
                  <a:srgbClr val="434343"/>
                </a:solidFill>
              </a:rPr>
              <a:t>Cuales son las claves o miedos de fracasar- ser rechazo- o ignorado?</a:t>
            </a:r>
            <a:endParaRPr sz="1500" i="1">
              <a:solidFill>
                <a:srgbClr val="434343"/>
              </a:solidFill>
            </a:endParaRPr>
          </a:p>
          <a:p>
            <a:pPr marL="457200" lvl="0" indent="-323850" algn="l" rtl="0">
              <a:spcBef>
                <a:spcPts val="0"/>
              </a:spcBef>
              <a:spcAft>
                <a:spcPts val="0"/>
              </a:spcAft>
              <a:buClr>
                <a:srgbClr val="434343"/>
              </a:buClr>
              <a:buSzPts val="1500"/>
              <a:buChar char="●"/>
            </a:pPr>
            <a:r>
              <a:rPr lang="es" sz="1500" i="1">
                <a:solidFill>
                  <a:srgbClr val="434343"/>
                </a:solidFill>
              </a:rPr>
              <a:t>Cual es el foco emocional ( Enojo, tristeza, ansiedad, desprecio?)</a:t>
            </a:r>
            <a:endParaRPr sz="1500" i="1">
              <a:solidFill>
                <a:srgbClr val="434343"/>
              </a:solidFill>
            </a:endParaRPr>
          </a:p>
          <a:p>
            <a:pPr marL="457200" lvl="0" indent="-323850" algn="l" rtl="0">
              <a:spcBef>
                <a:spcPts val="0"/>
              </a:spcBef>
              <a:spcAft>
                <a:spcPts val="0"/>
              </a:spcAft>
              <a:buClr>
                <a:srgbClr val="434343"/>
              </a:buClr>
              <a:buSzPts val="1500"/>
              <a:buChar char="●"/>
            </a:pPr>
            <a:r>
              <a:rPr lang="es" sz="1500" i="1">
                <a:solidFill>
                  <a:srgbClr val="434343"/>
                </a:solidFill>
              </a:rPr>
              <a:t>Habilidad para tolerar la experiencia de frustracion sin el auto-ataque (condicionamiento)</a:t>
            </a:r>
            <a:endParaRPr sz="1500" i="1">
              <a:solidFill>
                <a:srgbClr val="434343"/>
              </a:solidFill>
            </a:endParaRPr>
          </a:p>
        </p:txBody>
      </p:sp>
      <p:cxnSp>
        <p:nvCxnSpPr>
          <p:cNvPr id="264" name="Google Shape;264;g2a101a0fa39_0_10"/>
          <p:cNvCxnSpPr/>
          <p:nvPr/>
        </p:nvCxnSpPr>
        <p:spPr>
          <a:xfrm rot="10800000" flipH="1">
            <a:off x="1746200" y="1547250"/>
            <a:ext cx="4348200" cy="17400"/>
          </a:xfrm>
          <a:prstGeom prst="straightConnector1">
            <a:avLst/>
          </a:prstGeom>
          <a:noFill/>
          <a:ln w="9525" cap="flat" cmpd="sng">
            <a:solidFill>
              <a:schemeClr val="dk2"/>
            </a:solidFill>
            <a:prstDash val="solid"/>
            <a:round/>
            <a:headEnd type="none" w="med" len="med"/>
            <a:tailEnd type="triangle" w="med" len="med"/>
          </a:ln>
        </p:spPr>
      </p:cxnSp>
      <p:cxnSp>
        <p:nvCxnSpPr>
          <p:cNvPr id="265" name="Google Shape;265;g2a101a0fa39_0_10"/>
          <p:cNvCxnSpPr/>
          <p:nvPr/>
        </p:nvCxnSpPr>
        <p:spPr>
          <a:xfrm flipH="1">
            <a:off x="1742000" y="1625175"/>
            <a:ext cx="4356600" cy="8700"/>
          </a:xfrm>
          <a:prstGeom prst="straightConnector1">
            <a:avLst/>
          </a:prstGeom>
          <a:noFill/>
          <a:ln w="9525" cap="flat" cmpd="sng">
            <a:solidFill>
              <a:schemeClr val="dk2"/>
            </a:solidFill>
            <a:prstDash val="solid"/>
            <a:round/>
            <a:headEnd type="none" w="med" len="med"/>
            <a:tailEnd type="triangle" w="med" len="med"/>
          </a:ln>
        </p:spPr>
      </p:cxnSp>
      <p:cxnSp>
        <p:nvCxnSpPr>
          <p:cNvPr id="266" name="Google Shape;266;g2a101a0fa39_0_10"/>
          <p:cNvCxnSpPr/>
          <p:nvPr/>
        </p:nvCxnSpPr>
        <p:spPr>
          <a:xfrm>
            <a:off x="3912200" y="2227100"/>
            <a:ext cx="16200" cy="2106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7"/>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3000"/>
              <a:buNone/>
            </a:pPr>
            <a:r>
              <a:rPr lang="es" sz="2300"/>
              <a:t>Preguntas útiles para el proceso de discernimiento </a:t>
            </a:r>
            <a:endParaRPr sz="2300"/>
          </a:p>
        </p:txBody>
      </p:sp>
      <p:sp>
        <p:nvSpPr>
          <p:cNvPr id="272" name="Google Shape;272;p47"/>
          <p:cNvSpPr txBox="1">
            <a:spLocks noGrp="1"/>
          </p:cNvSpPr>
          <p:nvPr>
            <p:ph type="body" idx="1"/>
          </p:nvPr>
        </p:nvSpPr>
        <p:spPr>
          <a:xfrm>
            <a:off x="311700" y="1106000"/>
            <a:ext cx="8520600" cy="21630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800"/>
              <a:buNone/>
            </a:pPr>
            <a:r>
              <a:rPr lang="es" sz="1600"/>
              <a:t>Cuando escuchas pensamientos críticos en tu mente, ¿te recuerdan a alguien? ¿Te han transmitido ese tipo de mensaje antes? ¿Hasta qué punto crees que son tus propios pensamientos o algo que has tomado de otra persona? </a:t>
            </a:r>
            <a:endParaRPr sz="1600"/>
          </a:p>
          <a:p>
            <a:pPr marL="0" lvl="0" indent="0" algn="just" rtl="0">
              <a:lnSpc>
                <a:spcPct val="100000"/>
              </a:lnSpc>
              <a:spcBef>
                <a:spcPts val="0"/>
              </a:spcBef>
              <a:spcAft>
                <a:spcPts val="0"/>
              </a:spcAft>
              <a:buClr>
                <a:schemeClr val="dk1"/>
              </a:buClr>
              <a:buSzPts val="1800"/>
              <a:buNone/>
            </a:pPr>
            <a:endParaRPr sz="1600"/>
          </a:p>
          <a:p>
            <a:pPr marL="0" lvl="0" indent="0" algn="just" rtl="0">
              <a:lnSpc>
                <a:spcPct val="100000"/>
              </a:lnSpc>
              <a:spcBef>
                <a:spcPts val="0"/>
              </a:spcBef>
              <a:spcAft>
                <a:spcPts val="0"/>
              </a:spcAft>
              <a:buClr>
                <a:schemeClr val="dk1"/>
              </a:buClr>
              <a:buSzPts val="1800"/>
              <a:buNone/>
            </a:pPr>
            <a:r>
              <a:rPr lang="es" sz="1600"/>
              <a:t>¿Pensarías así si no hubiera sido esa persona? si pudieras eliminar su recuerdo, ¿crees que seguirías siendo así contigo mismo?</a:t>
            </a:r>
            <a:endParaRPr sz="1600"/>
          </a:p>
          <a:p>
            <a:pPr marL="0" lvl="0" indent="0" algn="just" rtl="0">
              <a:lnSpc>
                <a:spcPct val="100000"/>
              </a:lnSpc>
              <a:spcBef>
                <a:spcPts val="0"/>
              </a:spcBef>
              <a:spcAft>
                <a:spcPts val="0"/>
              </a:spcAft>
              <a:buClr>
                <a:schemeClr val="dk1"/>
              </a:buClr>
              <a:buSzPts val="1800"/>
              <a:buNone/>
            </a:pPr>
            <a:endParaRPr sz="1600"/>
          </a:p>
          <a:p>
            <a:pPr marL="0" lvl="0" indent="0" algn="just" rtl="0">
              <a:lnSpc>
                <a:spcPct val="100000"/>
              </a:lnSpc>
              <a:spcBef>
                <a:spcPts val="0"/>
              </a:spcBef>
              <a:spcAft>
                <a:spcPts val="0"/>
              </a:spcAft>
              <a:buClr>
                <a:schemeClr val="dk1"/>
              </a:buClr>
              <a:buSzPts val="1800"/>
              <a:buNone/>
            </a:pPr>
            <a:endParaRPr sz="1600"/>
          </a:p>
          <a:p>
            <a:pPr marL="0" lvl="0" indent="0" algn="just" rtl="0">
              <a:lnSpc>
                <a:spcPct val="100000"/>
              </a:lnSpc>
              <a:spcBef>
                <a:spcPts val="0"/>
              </a:spcBef>
              <a:spcAft>
                <a:spcPts val="0"/>
              </a:spcAft>
              <a:buClr>
                <a:schemeClr val="dk1"/>
              </a:buClr>
              <a:buSzPts val="1800"/>
              <a:buNone/>
            </a:pPr>
            <a:r>
              <a:rPr lang="es" sz="1600"/>
              <a:t>¿Quién ha dado a esa voz las credenciales para ser un crítico? ¿Qué tenía que hacer para criticarte?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8"/>
          <p:cNvSpPr txBox="1">
            <a:spLocks noGrp="1"/>
          </p:cNvSpPr>
          <p:nvPr>
            <p:ph type="body" idx="1"/>
          </p:nvPr>
        </p:nvSpPr>
        <p:spPr>
          <a:xfrm>
            <a:off x="311700" y="1408350"/>
            <a:ext cx="8520600" cy="3819000"/>
          </a:xfrm>
          <a:prstGeom prst="rect">
            <a:avLst/>
          </a:prstGeom>
          <a:noFill/>
          <a:ln>
            <a:noFill/>
          </a:ln>
        </p:spPr>
        <p:txBody>
          <a:bodyPr spcFirstLastPara="1" wrap="square" lIns="91425" tIns="91425" rIns="91425" bIns="91425" anchor="t" anchorCtr="0">
            <a:noAutofit/>
          </a:bodyPr>
          <a:lstStyle/>
          <a:p>
            <a:pPr marL="0" lvl="0" indent="0" algn="just" rtl="0">
              <a:lnSpc>
                <a:spcPct val="150000"/>
              </a:lnSpc>
              <a:spcBef>
                <a:spcPts val="0"/>
              </a:spcBef>
              <a:spcAft>
                <a:spcPts val="0"/>
              </a:spcAft>
              <a:buClr>
                <a:schemeClr val="dk1"/>
              </a:buClr>
              <a:buSzPts val="1800"/>
              <a:buNone/>
            </a:pPr>
            <a:r>
              <a:rPr lang="es" sz="1600"/>
              <a:t>Si hubiera alguien que pudiera intervenir y ayudarte, ¿qué habría hecho? ¿Qué habría dicho? ¿Cómo te habrías comportado? ¿Es algo que puedes aprender a hacer por ti mismo hoy en día? ¿Cuál sería tu mayor miedo a hacerlo? </a:t>
            </a:r>
            <a:endParaRPr sz="1600"/>
          </a:p>
          <a:p>
            <a:pPr marL="0" lvl="0" indent="0" algn="just" rtl="0">
              <a:lnSpc>
                <a:spcPct val="150000"/>
              </a:lnSpc>
              <a:spcBef>
                <a:spcPts val="0"/>
              </a:spcBef>
              <a:spcAft>
                <a:spcPts val="0"/>
              </a:spcAft>
              <a:buClr>
                <a:schemeClr val="dk1"/>
              </a:buClr>
              <a:buSzPts val="1800"/>
              <a:buNone/>
            </a:pPr>
            <a:endParaRPr sz="1600"/>
          </a:p>
          <a:p>
            <a:pPr marL="0" lvl="0" indent="0" algn="just" rtl="0">
              <a:lnSpc>
                <a:spcPct val="150000"/>
              </a:lnSpc>
              <a:spcBef>
                <a:spcPts val="0"/>
              </a:spcBef>
              <a:spcAft>
                <a:spcPts val="0"/>
              </a:spcAft>
              <a:buClr>
                <a:schemeClr val="dk1"/>
              </a:buClr>
              <a:buSzPts val="1800"/>
              <a:buNone/>
            </a:pPr>
            <a:endParaRPr sz="1600"/>
          </a:p>
          <a:p>
            <a:pPr marL="0" lvl="0" indent="0" algn="just" rtl="0">
              <a:lnSpc>
                <a:spcPct val="150000"/>
              </a:lnSpc>
              <a:spcBef>
                <a:spcPts val="0"/>
              </a:spcBef>
              <a:spcAft>
                <a:spcPts val="0"/>
              </a:spcAft>
              <a:buClr>
                <a:schemeClr val="dk1"/>
              </a:buClr>
              <a:buSzPts val="1800"/>
              <a:buNone/>
            </a:pPr>
            <a:r>
              <a:rPr lang="es" sz="1600"/>
              <a:t>¿Cuál sería tu mayor miedo de no tener esa voz en tu cabeza, o de enfrentarte a ella de una forma que quizás no pudiste hacer cuando eras un niño? </a:t>
            </a:r>
            <a:endParaRPr sz="1600"/>
          </a:p>
          <a:p>
            <a:pPr marL="0" lvl="0" indent="0" algn="l" rtl="0">
              <a:lnSpc>
                <a:spcPct val="100000"/>
              </a:lnSpc>
              <a:spcBef>
                <a:spcPts val="0"/>
              </a:spcBef>
              <a:spcAft>
                <a:spcPts val="0"/>
              </a:spcAft>
              <a:buClr>
                <a:schemeClr val="dk1"/>
              </a:buClr>
              <a:buSzPts val="1800"/>
              <a:buNone/>
            </a:pPr>
            <a:endParaRPr/>
          </a:p>
        </p:txBody>
      </p:sp>
      <p:sp>
        <p:nvSpPr>
          <p:cNvPr id="278" name="Google Shape;278;p48"/>
          <p:cNvSpPr txBox="1"/>
          <p:nvPr/>
        </p:nvSpPr>
        <p:spPr>
          <a:xfrm>
            <a:off x="950475" y="204200"/>
            <a:ext cx="7079175" cy="892522"/>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s" sz="2300" b="1" i="0" u="none" strike="noStrike" cap="none">
                <a:solidFill>
                  <a:srgbClr val="89BCA1"/>
                </a:solidFill>
                <a:latin typeface="Montserrat"/>
                <a:ea typeface="Montserrat"/>
                <a:cs typeface="Montserrat"/>
                <a:sym typeface="Montserrat"/>
              </a:rPr>
              <a:t>Preguntas útiles para el proceso de discernimiento </a:t>
            </a:r>
            <a:endParaRPr sz="2300" b="1" i="0" u="none" strike="noStrike" cap="none">
              <a:solidFill>
                <a:srgbClr val="89BCA1"/>
              </a:solidFill>
              <a:latin typeface="Montserrat"/>
              <a:ea typeface="Montserrat"/>
              <a:cs typeface="Montserrat"/>
              <a:sym typeface="Montserra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9"/>
          <p:cNvSpPr txBox="1">
            <a:spLocks noGrp="1"/>
          </p:cNvSpPr>
          <p:nvPr>
            <p:ph type="title"/>
          </p:nvPr>
        </p:nvSpPr>
        <p:spPr>
          <a:xfrm>
            <a:off x="311700" y="158925"/>
            <a:ext cx="8520600" cy="7335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Clr>
                <a:schemeClr val="dk1"/>
              </a:buClr>
              <a:buSzPts val="3000"/>
              <a:buNone/>
            </a:pPr>
            <a:r>
              <a:rPr lang="es"/>
              <a:t>Explorando la Auto-crítica</a:t>
            </a:r>
            <a:endParaRPr/>
          </a:p>
          <a:p>
            <a:pPr marL="0" lvl="0" indent="0" algn="ctr" rtl="0">
              <a:lnSpc>
                <a:spcPct val="100000"/>
              </a:lnSpc>
              <a:spcBef>
                <a:spcPts val="0"/>
              </a:spcBef>
              <a:spcAft>
                <a:spcPts val="0"/>
              </a:spcAft>
              <a:buClr>
                <a:schemeClr val="dk1"/>
              </a:buClr>
              <a:buSzPts val="3000"/>
              <a:buNone/>
            </a:pPr>
            <a:r>
              <a:rPr lang="es" sz="1300"/>
              <a:t>(Personal Dissapointed gap)</a:t>
            </a:r>
            <a:endParaRPr sz="1300"/>
          </a:p>
        </p:txBody>
      </p:sp>
      <p:sp>
        <p:nvSpPr>
          <p:cNvPr id="284" name="Google Shape;284;p49"/>
          <p:cNvSpPr txBox="1">
            <a:spLocks noGrp="1"/>
          </p:cNvSpPr>
          <p:nvPr>
            <p:ph type="body" idx="1"/>
          </p:nvPr>
        </p:nvSpPr>
        <p:spPr>
          <a:xfrm>
            <a:off x="311700" y="1167625"/>
            <a:ext cx="8520600" cy="1507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800"/>
              <a:buNone/>
            </a:pPr>
            <a:r>
              <a:rPr lang="es">
                <a:latin typeface="Montserrat"/>
                <a:ea typeface="Montserrat"/>
                <a:cs typeface="Montserrat"/>
                <a:sym typeface="Montserrat"/>
              </a:rPr>
              <a:t>Experiencias que me decepcionan de mi mismo </a:t>
            </a:r>
            <a:endParaRPr>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None/>
            </a:pPr>
            <a:endParaRPr/>
          </a:p>
          <a:p>
            <a:pPr marL="0" lvl="0" indent="0" algn="ctr" rtl="0">
              <a:lnSpc>
                <a:spcPct val="100000"/>
              </a:lnSpc>
              <a:spcBef>
                <a:spcPts val="0"/>
              </a:spcBef>
              <a:spcAft>
                <a:spcPts val="0"/>
              </a:spcAft>
              <a:buClr>
                <a:schemeClr val="dk1"/>
              </a:buClr>
              <a:buSzPts val="1800"/>
              <a:buNone/>
            </a:pPr>
            <a:r>
              <a:rPr lang="es"/>
              <a:t>1 - No me gusta como resuelvo el conflicto con mi pareja, soy distante y frio</a:t>
            </a:r>
            <a:endParaRPr/>
          </a:p>
          <a:p>
            <a:pPr marL="0" lvl="0" indent="0" algn="l" rtl="0">
              <a:lnSpc>
                <a:spcPct val="100000"/>
              </a:lnSpc>
              <a:spcBef>
                <a:spcPts val="0"/>
              </a:spcBef>
              <a:spcAft>
                <a:spcPts val="0"/>
              </a:spcAft>
              <a:buClr>
                <a:schemeClr val="dk1"/>
              </a:buClr>
              <a:buSzPts val="1800"/>
              <a:buNone/>
            </a:pPr>
            <a:r>
              <a:rPr lang="es"/>
              <a:t>2 - Digo que si cuando quiero decir que no</a:t>
            </a:r>
            <a:endParaRPr/>
          </a:p>
          <a:p>
            <a:pPr marL="0" lvl="0" indent="0" algn="l" rtl="0">
              <a:lnSpc>
                <a:spcPct val="100000"/>
              </a:lnSpc>
              <a:spcBef>
                <a:spcPts val="0"/>
              </a:spcBef>
              <a:spcAft>
                <a:spcPts val="0"/>
              </a:spcAft>
              <a:buClr>
                <a:schemeClr val="dk1"/>
              </a:buClr>
              <a:buSzPts val="1800"/>
              <a:buNone/>
            </a:pPr>
            <a:r>
              <a:rPr lang="es"/>
              <a:t>3- No me gusta cuando me enojo.</a:t>
            </a:r>
            <a:endParaRPr/>
          </a:p>
          <a:p>
            <a:pPr marL="0" lvl="0" indent="0" algn="ctr" rtl="0">
              <a:lnSpc>
                <a:spcPct val="100000"/>
              </a:lnSpc>
              <a:spcBef>
                <a:spcPts val="0"/>
              </a:spcBef>
              <a:spcAft>
                <a:spcPts val="0"/>
              </a:spcAft>
              <a:buClr>
                <a:schemeClr val="dk1"/>
              </a:buClr>
              <a:buSzPts val="1800"/>
              <a:buNone/>
            </a:pPr>
            <a:endParaRPr/>
          </a:p>
          <a:p>
            <a:pPr marL="0" lvl="0" indent="0" algn="ctr" rtl="0">
              <a:lnSpc>
                <a:spcPct val="100000"/>
              </a:lnSpc>
              <a:spcBef>
                <a:spcPts val="0"/>
              </a:spcBef>
              <a:spcAft>
                <a:spcPts val="0"/>
              </a:spcAft>
              <a:buClr>
                <a:schemeClr val="dk1"/>
              </a:buClr>
              <a:buSzPts val="1800"/>
              <a:buNone/>
            </a:pPr>
            <a:endParaRPr sz="1875"/>
          </a:p>
          <a:p>
            <a:pPr marL="0" lvl="0" indent="0" algn="l" rtl="0">
              <a:lnSpc>
                <a:spcPct val="100000"/>
              </a:lnSpc>
              <a:spcBef>
                <a:spcPts val="0"/>
              </a:spcBef>
              <a:spcAft>
                <a:spcPts val="0"/>
              </a:spcAft>
              <a:buClr>
                <a:schemeClr val="dk1"/>
              </a:buClr>
              <a:buSzPts val="1800"/>
              <a:buNone/>
            </a:pPr>
            <a:r>
              <a:rPr lang="es" sz="1175" b="1"/>
              <a:t>Que pensas de vos mismo sobre estas experiencias: </a:t>
            </a:r>
            <a:r>
              <a:rPr lang="es" sz="1175"/>
              <a:t>Soy inmadura, que pendeja, tengo miedo de las criticas y de ser aceptada, No se como acercarme  me siento insegura. </a:t>
            </a:r>
            <a:endParaRPr sz="1175"/>
          </a:p>
          <a:p>
            <a:pPr marL="0" lvl="0" indent="0" algn="l" rtl="0">
              <a:lnSpc>
                <a:spcPct val="100000"/>
              </a:lnSpc>
              <a:spcBef>
                <a:spcPts val="0"/>
              </a:spcBef>
              <a:spcAft>
                <a:spcPts val="0"/>
              </a:spcAft>
              <a:buClr>
                <a:schemeClr val="dk1"/>
              </a:buClr>
              <a:buSzPts val="1800"/>
              <a:buNone/>
            </a:pPr>
            <a:endParaRPr sz="1175"/>
          </a:p>
          <a:p>
            <a:pPr marL="0" lvl="0" indent="0" algn="l" rtl="0">
              <a:lnSpc>
                <a:spcPct val="100000"/>
              </a:lnSpc>
              <a:spcBef>
                <a:spcPts val="0"/>
              </a:spcBef>
              <a:spcAft>
                <a:spcPts val="0"/>
              </a:spcAft>
              <a:buClr>
                <a:schemeClr val="dk1"/>
              </a:buClr>
              <a:buSzPts val="1800"/>
              <a:buNone/>
            </a:pPr>
            <a:r>
              <a:rPr lang="es" sz="1175" b="1">
                <a:highlight>
                  <a:schemeClr val="dk1"/>
                </a:highlight>
              </a:rPr>
              <a:t>Qué emociones se despiertan sobre estas experiencias de vos mismo:</a:t>
            </a:r>
            <a:r>
              <a:rPr lang="es" sz="1175"/>
              <a:t> Miedo, Tristeza, frustracion y verguenza</a:t>
            </a:r>
            <a:endParaRPr sz="1175"/>
          </a:p>
          <a:p>
            <a:pPr marL="0" lvl="0" indent="0" algn="l" rtl="0">
              <a:lnSpc>
                <a:spcPct val="100000"/>
              </a:lnSpc>
              <a:spcBef>
                <a:spcPts val="0"/>
              </a:spcBef>
              <a:spcAft>
                <a:spcPts val="0"/>
              </a:spcAft>
              <a:buClr>
                <a:schemeClr val="dk1"/>
              </a:buClr>
              <a:buSzPts val="1800"/>
              <a:buNone/>
            </a:pPr>
            <a:endParaRPr sz="1175"/>
          </a:p>
          <a:p>
            <a:pPr marL="0" lvl="0" indent="0" algn="l" rtl="0">
              <a:lnSpc>
                <a:spcPct val="100000"/>
              </a:lnSpc>
              <a:spcBef>
                <a:spcPts val="0"/>
              </a:spcBef>
              <a:spcAft>
                <a:spcPts val="0"/>
              </a:spcAft>
              <a:buClr>
                <a:schemeClr val="dk1"/>
              </a:buClr>
              <a:buSzPts val="1800"/>
              <a:buNone/>
            </a:pPr>
            <a:r>
              <a:rPr lang="es" sz="1175" b="1"/>
              <a:t>Qué te gustaría hacer, qué acciones quisieras tomar:</a:t>
            </a:r>
            <a:r>
              <a:rPr lang="es" sz="1175"/>
              <a:t> Me gustaria aceptar mi decision y validar mi experiencia independiente de la mirada de los otros. Confiar. Tomar la iniciativa mas validamente calidamente. Validar mi experiencia emocional y ser mas asertiva. </a:t>
            </a:r>
            <a:endParaRPr sz="1175"/>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8"/>
          <p:cNvSpPr txBox="1">
            <a:spLocks noGrp="1"/>
          </p:cNvSpPr>
          <p:nvPr>
            <p:ph type="ctrTitle"/>
          </p:nvPr>
        </p:nvSpPr>
        <p:spPr>
          <a:xfrm>
            <a:off x="430800" y="1458150"/>
            <a:ext cx="8282400" cy="11136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4800"/>
              <a:buNone/>
            </a:pPr>
            <a:r>
              <a:rPr lang="es"/>
              <a:t>Gracias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22"/>
          <p:cNvSpPr txBox="1">
            <a:spLocks noGrp="1"/>
          </p:cNvSpPr>
          <p:nvPr>
            <p:ph type="body" idx="1"/>
          </p:nvPr>
        </p:nvSpPr>
        <p:spPr>
          <a:xfrm>
            <a:off x="226400" y="485650"/>
            <a:ext cx="8433900" cy="2163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800"/>
              <a:buNone/>
            </a:pPr>
            <a:r>
              <a:rPr lang="es"/>
              <a:t>Algunas formas de auto-crítica impactan negativamente </a:t>
            </a:r>
            <a:endParaRPr/>
          </a:p>
          <a:p>
            <a:pPr marL="0" lvl="0" indent="0" algn="ctr" rtl="0">
              <a:lnSpc>
                <a:spcPct val="100000"/>
              </a:lnSpc>
              <a:spcBef>
                <a:spcPts val="0"/>
              </a:spcBef>
              <a:spcAft>
                <a:spcPts val="0"/>
              </a:spcAft>
              <a:buClr>
                <a:schemeClr val="dk1"/>
              </a:buClr>
              <a:buSzPts val="1800"/>
              <a:buNone/>
            </a:pPr>
            <a:r>
              <a:rPr lang="es"/>
              <a:t>en el proceso de psicoterapia </a:t>
            </a:r>
            <a:endParaRPr/>
          </a:p>
          <a:p>
            <a:pPr marL="0" lvl="0" indent="0" algn="l" rtl="0">
              <a:lnSpc>
                <a:spcPct val="100000"/>
              </a:lnSpc>
              <a:spcBef>
                <a:spcPts val="0"/>
              </a:spcBef>
              <a:spcAft>
                <a:spcPts val="0"/>
              </a:spcAft>
              <a:buClr>
                <a:schemeClr val="dk1"/>
              </a:buClr>
              <a:buSzPts val="1800"/>
              <a:buNone/>
            </a:pPr>
            <a:endParaRPr/>
          </a:p>
          <a:p>
            <a:pPr marL="0" lvl="0" indent="0" algn="ctr" rtl="0">
              <a:lnSpc>
                <a:spcPct val="100000"/>
              </a:lnSpc>
              <a:spcBef>
                <a:spcPts val="0"/>
              </a:spcBef>
              <a:spcAft>
                <a:spcPts val="0"/>
              </a:spcAft>
              <a:buClr>
                <a:schemeClr val="dk1"/>
              </a:buClr>
              <a:buSzPts val="1800"/>
              <a:buNone/>
            </a:pPr>
            <a:r>
              <a:rPr lang="es" sz="1500"/>
              <a:t>Löw, Schauenburg, &amp;Dinger, 2020 </a:t>
            </a:r>
            <a:endParaRPr sz="1500"/>
          </a:p>
          <a:p>
            <a:pPr marL="0" lvl="0" indent="0" algn="ctr" rtl="0">
              <a:lnSpc>
                <a:spcPct val="100000"/>
              </a:lnSpc>
              <a:spcBef>
                <a:spcPts val="0"/>
              </a:spcBef>
              <a:spcAft>
                <a:spcPts val="0"/>
              </a:spcAft>
              <a:buClr>
                <a:schemeClr val="dk1"/>
              </a:buClr>
              <a:buSzPts val="1800"/>
              <a:buNone/>
            </a:pPr>
            <a:endParaRPr sz="1600"/>
          </a:p>
        </p:txBody>
      </p:sp>
      <p:pic>
        <p:nvPicPr>
          <p:cNvPr id="65" name="Google Shape;65;p22"/>
          <p:cNvPicPr preferRelativeResize="0"/>
          <p:nvPr/>
        </p:nvPicPr>
        <p:blipFill rotWithShape="1">
          <a:blip r:embed="rId3">
            <a:alphaModFix/>
          </a:blip>
          <a:srcRect/>
          <a:stretch/>
        </p:blipFill>
        <p:spPr>
          <a:xfrm>
            <a:off x="2595575" y="2082750"/>
            <a:ext cx="3179151" cy="19961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2a101a0fa39_0_0"/>
          <p:cNvSpPr txBox="1">
            <a:spLocks noGrp="1"/>
          </p:cNvSpPr>
          <p:nvPr>
            <p:ph type="body" idx="1"/>
          </p:nvPr>
        </p:nvSpPr>
        <p:spPr>
          <a:xfrm>
            <a:off x="174675" y="1490250"/>
            <a:ext cx="8520600" cy="216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DD7E6B"/>
              </a:buClr>
              <a:buSzPts val="3000"/>
              <a:buFont typeface="Arial"/>
              <a:buNone/>
            </a:pPr>
            <a:r>
              <a:rPr lang="es" sz="4300" b="1">
                <a:solidFill>
                  <a:srgbClr val="DD7E6B"/>
                </a:solidFill>
              </a:rPr>
              <a:t>AUTOCRÍTICA</a:t>
            </a:r>
            <a:endParaRPr sz="3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a:off x="311700" y="37450"/>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rgbClr val="DD7E6B"/>
              </a:buClr>
              <a:buSzPts val="3000"/>
              <a:buNone/>
            </a:pPr>
            <a:r>
              <a:rPr lang="es">
                <a:solidFill>
                  <a:srgbClr val="DD7E6B"/>
                </a:solidFill>
              </a:rPr>
              <a:t>AUTO CRITICA</a:t>
            </a:r>
            <a:endParaRPr>
              <a:solidFill>
                <a:srgbClr val="DD7E6B"/>
              </a:solidFill>
            </a:endParaRPr>
          </a:p>
        </p:txBody>
      </p:sp>
      <p:sp>
        <p:nvSpPr>
          <p:cNvPr id="76" name="Google Shape;76;p23"/>
          <p:cNvSpPr txBox="1">
            <a:spLocks noGrp="1"/>
          </p:cNvSpPr>
          <p:nvPr>
            <p:ph type="body" idx="1"/>
          </p:nvPr>
        </p:nvSpPr>
        <p:spPr>
          <a:xfrm>
            <a:off x="311700" y="852450"/>
            <a:ext cx="8520600" cy="2163000"/>
          </a:xfrm>
          <a:prstGeom prst="rect">
            <a:avLst/>
          </a:prstGeom>
          <a:noFill/>
          <a:ln>
            <a:noFill/>
          </a:ln>
        </p:spPr>
        <p:txBody>
          <a:bodyPr spcFirstLastPara="1" wrap="square" lIns="91425" tIns="91425" rIns="91425" bIns="91425" anchor="t" anchorCtr="0">
            <a:noAutofit/>
          </a:bodyPr>
          <a:lstStyle/>
          <a:p>
            <a:pPr marL="0" lvl="0" indent="0" algn="just" rtl="0">
              <a:lnSpc>
                <a:spcPct val="150000"/>
              </a:lnSpc>
              <a:spcBef>
                <a:spcPts val="0"/>
              </a:spcBef>
              <a:spcAft>
                <a:spcPts val="0"/>
              </a:spcAft>
              <a:buClr>
                <a:schemeClr val="lt2"/>
              </a:buClr>
              <a:buSzPts val="1800"/>
              <a:buNone/>
            </a:pPr>
            <a:r>
              <a:rPr lang="es" sz="1700"/>
              <a:t>Está fuertemente </a:t>
            </a:r>
            <a:r>
              <a:rPr lang="es" sz="1700" b="1"/>
              <a:t>vinculado</a:t>
            </a:r>
            <a:r>
              <a:rPr lang="es" sz="1700"/>
              <a:t> a las </a:t>
            </a:r>
            <a:r>
              <a:rPr lang="es" sz="1700" b="1"/>
              <a:t>experiencias </a:t>
            </a:r>
            <a:r>
              <a:rPr lang="es" sz="1700"/>
              <a:t>de sentirse menospreciado y rechazado por los demás. </a:t>
            </a:r>
            <a:endParaRPr sz="1700"/>
          </a:p>
          <a:p>
            <a:pPr marL="0" lvl="0" indent="0" algn="just" rtl="0">
              <a:lnSpc>
                <a:spcPct val="150000"/>
              </a:lnSpc>
              <a:spcBef>
                <a:spcPts val="0"/>
              </a:spcBef>
              <a:spcAft>
                <a:spcPts val="0"/>
              </a:spcAft>
              <a:buClr>
                <a:schemeClr val="lt2"/>
              </a:buClr>
              <a:buSzPts val="1800"/>
              <a:buNone/>
            </a:pPr>
            <a:r>
              <a:rPr lang="es" sz="1700"/>
              <a:t>Lo que vamos a </a:t>
            </a:r>
            <a:r>
              <a:rPr lang="es" sz="1700" b="1"/>
              <a:t>explorar</a:t>
            </a:r>
            <a:r>
              <a:rPr lang="es" sz="1700"/>
              <a:t> es la </a:t>
            </a:r>
            <a:r>
              <a:rPr lang="es" sz="1700" b="1"/>
              <a:t>textura emocional</a:t>
            </a:r>
            <a:r>
              <a:rPr lang="es" sz="1700"/>
              <a:t> que subyace a la crítica, que suele estar vinculado a algún tipo de </a:t>
            </a:r>
            <a:r>
              <a:rPr lang="es" sz="1700" b="1"/>
              <a:t>memoria de vergüenza</a:t>
            </a:r>
            <a:r>
              <a:rPr lang="es" sz="1700"/>
              <a:t> y a la </a:t>
            </a:r>
            <a:r>
              <a:rPr lang="es" sz="1700" b="1"/>
              <a:t>sensación de ser indeseado, no deseado, rechazado, aislado, abandonado o marginado.</a:t>
            </a:r>
            <a:r>
              <a:rPr lang="es" sz="1000">
                <a:latin typeface="Arial"/>
                <a:ea typeface="Arial"/>
                <a:cs typeface="Arial"/>
                <a:sym typeface="Arial"/>
              </a:rPr>
              <a:t> </a:t>
            </a:r>
            <a:endParaRPr sz="1700"/>
          </a:p>
          <a:p>
            <a:pPr marL="0" lvl="0" indent="0" algn="just" rtl="0">
              <a:lnSpc>
                <a:spcPct val="150000"/>
              </a:lnSpc>
              <a:spcBef>
                <a:spcPts val="0"/>
              </a:spcBef>
              <a:spcAft>
                <a:spcPts val="0"/>
              </a:spcAft>
              <a:buClr>
                <a:schemeClr val="lt2"/>
              </a:buClr>
              <a:buSzPts val="1800"/>
              <a:buNone/>
            </a:pPr>
            <a:r>
              <a:rPr lang="es" sz="1700"/>
              <a:t>Se presenta de diferentes </a:t>
            </a:r>
            <a:r>
              <a:rPr lang="es" sz="1700" b="1"/>
              <a:t>formas </a:t>
            </a:r>
            <a:r>
              <a:rPr lang="es" sz="1700"/>
              <a:t>y tiene diferentes </a:t>
            </a:r>
            <a:r>
              <a:rPr lang="es" sz="1700" b="1"/>
              <a:t>funciones (motivaciones) </a:t>
            </a:r>
            <a:r>
              <a:rPr lang="es" sz="1700"/>
              <a:t>y no puede ser tratada como un </a:t>
            </a:r>
            <a:r>
              <a:rPr lang="es" sz="1700" b="1"/>
              <a:t>proceso único.</a:t>
            </a:r>
            <a:r>
              <a:rPr lang="es" b="1"/>
              <a:t> </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25"/>
          <p:cNvSpPr txBox="1">
            <a:spLocks noGrp="1"/>
          </p:cNvSpPr>
          <p:nvPr>
            <p:ph type="title"/>
          </p:nvPr>
        </p:nvSpPr>
        <p:spPr>
          <a:xfrm>
            <a:off x="311700" y="725650"/>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3000"/>
              <a:buNone/>
            </a:pPr>
            <a:r>
              <a:rPr lang="es"/>
              <a:t>DISTINGUIMOS UNA </a:t>
            </a:r>
            <a:endParaRPr/>
          </a:p>
          <a:p>
            <a:pPr marL="0" lvl="0" indent="0" algn="ctr" rtl="0">
              <a:lnSpc>
                <a:spcPct val="100000"/>
              </a:lnSpc>
              <a:spcBef>
                <a:spcPts val="0"/>
              </a:spcBef>
              <a:spcAft>
                <a:spcPts val="0"/>
              </a:spcAft>
              <a:buClr>
                <a:schemeClr val="dk1"/>
              </a:buClr>
              <a:buSzPts val="3000"/>
              <a:buNone/>
            </a:pPr>
            <a:r>
              <a:rPr lang="es"/>
              <a:t>AUTO CRITICA</a:t>
            </a:r>
            <a:endParaRPr/>
          </a:p>
        </p:txBody>
      </p:sp>
      <p:sp>
        <p:nvSpPr>
          <p:cNvPr id="82" name="Google Shape;82;p25"/>
          <p:cNvSpPr txBox="1">
            <a:spLocks noGrp="1"/>
          </p:cNvSpPr>
          <p:nvPr>
            <p:ph type="body" idx="1"/>
          </p:nvPr>
        </p:nvSpPr>
        <p:spPr>
          <a:xfrm>
            <a:off x="203050" y="1690000"/>
            <a:ext cx="8520600" cy="2163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800"/>
              <a:buNone/>
            </a:pPr>
            <a:endParaRPr/>
          </a:p>
          <a:p>
            <a:pPr marL="0" lvl="0" indent="0" algn="ctr" rtl="0">
              <a:lnSpc>
                <a:spcPct val="100000"/>
              </a:lnSpc>
              <a:spcBef>
                <a:spcPts val="0"/>
              </a:spcBef>
              <a:spcAft>
                <a:spcPts val="0"/>
              </a:spcAft>
              <a:buClr>
                <a:schemeClr val="dk1"/>
              </a:buClr>
              <a:buSzPts val="1800"/>
              <a:buNone/>
            </a:pPr>
            <a:endParaRPr/>
          </a:p>
          <a:p>
            <a:pPr marL="0" lvl="0" indent="0" algn="ctr" rtl="0">
              <a:lnSpc>
                <a:spcPct val="100000"/>
              </a:lnSpc>
              <a:spcBef>
                <a:spcPts val="0"/>
              </a:spcBef>
              <a:spcAft>
                <a:spcPts val="0"/>
              </a:spcAft>
              <a:buClr>
                <a:srgbClr val="CC4125"/>
              </a:buClr>
              <a:buSzPts val="1800"/>
              <a:buNone/>
            </a:pPr>
            <a:r>
              <a:rPr lang="es" b="1">
                <a:solidFill>
                  <a:srgbClr val="CC4125"/>
                </a:solidFill>
              </a:rPr>
              <a:t>PERJUDICIAL</a:t>
            </a:r>
            <a:endParaRPr b="1">
              <a:solidFill>
                <a:srgbClr val="CC4125"/>
              </a:solidFill>
            </a:endParaRPr>
          </a:p>
          <a:p>
            <a:pPr marL="0" lvl="0" indent="0" algn="ctr" rtl="0">
              <a:lnSpc>
                <a:spcPct val="100000"/>
              </a:lnSpc>
              <a:spcBef>
                <a:spcPts val="0"/>
              </a:spcBef>
              <a:spcAft>
                <a:spcPts val="0"/>
              </a:spcAft>
              <a:buClr>
                <a:schemeClr val="dk1"/>
              </a:buClr>
              <a:buSzPts val="1800"/>
              <a:buNone/>
            </a:pPr>
            <a:endParaRPr b="1"/>
          </a:p>
          <a:p>
            <a:pPr marL="0" lvl="0" indent="0" algn="ctr" rtl="0">
              <a:lnSpc>
                <a:spcPct val="100000"/>
              </a:lnSpc>
              <a:spcBef>
                <a:spcPts val="0"/>
              </a:spcBef>
              <a:spcAft>
                <a:spcPts val="0"/>
              </a:spcAft>
              <a:buClr>
                <a:srgbClr val="6AA84F"/>
              </a:buClr>
              <a:buSzPts val="1800"/>
              <a:buNone/>
            </a:pPr>
            <a:r>
              <a:rPr lang="es" b="1">
                <a:solidFill>
                  <a:srgbClr val="6AA84F"/>
                </a:solidFill>
              </a:rPr>
              <a:t>ÚTIL</a:t>
            </a:r>
            <a:endParaRPr b="1">
              <a:solidFill>
                <a:srgbClr val="6AA84F"/>
              </a:solidFill>
            </a:endParaRPr>
          </a:p>
        </p:txBody>
      </p:sp>
      <p:pic>
        <p:nvPicPr>
          <p:cNvPr id="83" name="Google Shape;83;p25"/>
          <p:cNvPicPr preferRelativeResize="0"/>
          <p:nvPr/>
        </p:nvPicPr>
        <p:blipFill rotWithShape="1">
          <a:blip r:embed="rId3">
            <a:alphaModFix/>
          </a:blip>
          <a:srcRect/>
          <a:stretch/>
        </p:blipFill>
        <p:spPr>
          <a:xfrm>
            <a:off x="311689" y="1690000"/>
            <a:ext cx="2466975" cy="1847850"/>
          </a:xfrm>
          <a:prstGeom prst="rect">
            <a:avLst/>
          </a:prstGeom>
          <a:noFill/>
          <a:ln>
            <a:noFill/>
          </a:ln>
        </p:spPr>
      </p:pic>
      <p:pic>
        <p:nvPicPr>
          <p:cNvPr id="84" name="Google Shape;84;p25"/>
          <p:cNvPicPr preferRelativeResize="0"/>
          <p:nvPr/>
        </p:nvPicPr>
        <p:blipFill rotWithShape="1">
          <a:blip r:embed="rId4">
            <a:alphaModFix/>
          </a:blip>
          <a:srcRect/>
          <a:stretch/>
        </p:blipFill>
        <p:spPr>
          <a:xfrm>
            <a:off x="5925300" y="1785250"/>
            <a:ext cx="2609850" cy="1752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26"/>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3000"/>
              <a:buNone/>
            </a:pPr>
            <a:r>
              <a:rPr lang="es" sz="2500"/>
              <a:t>PROCESOS QUE SUBYACEN A LA AUTO-CRITICA</a:t>
            </a:r>
            <a:endParaRPr sz="2500"/>
          </a:p>
          <a:p>
            <a:pPr marL="0" lvl="0" indent="0" algn="ctr" rtl="0">
              <a:lnSpc>
                <a:spcPct val="100000"/>
              </a:lnSpc>
              <a:spcBef>
                <a:spcPts val="0"/>
              </a:spcBef>
              <a:spcAft>
                <a:spcPts val="0"/>
              </a:spcAft>
              <a:buClr>
                <a:schemeClr val="dk1"/>
              </a:buClr>
              <a:buSzPts val="3000"/>
              <a:buNone/>
            </a:pPr>
            <a:endParaRPr sz="2500"/>
          </a:p>
        </p:txBody>
      </p:sp>
      <p:sp>
        <p:nvSpPr>
          <p:cNvPr id="90" name="Google Shape;90;p26"/>
          <p:cNvSpPr txBox="1">
            <a:spLocks noGrp="1"/>
          </p:cNvSpPr>
          <p:nvPr>
            <p:ph type="body" idx="1"/>
          </p:nvPr>
        </p:nvSpPr>
        <p:spPr>
          <a:xfrm>
            <a:off x="393200" y="893150"/>
            <a:ext cx="8520600" cy="2163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800"/>
              <a:buNone/>
            </a:pPr>
            <a:r>
              <a:rPr lang="es">
                <a:latin typeface="Montserrat"/>
                <a:ea typeface="Montserrat"/>
                <a:cs typeface="Montserrat"/>
                <a:sym typeface="Montserrat"/>
              </a:rPr>
              <a:t>Que pueden ser </a:t>
            </a:r>
            <a:r>
              <a:rPr lang="es" b="1">
                <a:latin typeface="Montserrat"/>
                <a:ea typeface="Montserrat"/>
                <a:cs typeface="Montserrat"/>
                <a:sym typeface="Montserrat"/>
              </a:rPr>
              <a:t>útiles o perjudiciales </a:t>
            </a:r>
            <a:endParaRPr b="1">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800"/>
              <a:buNone/>
            </a:pPr>
            <a:endParaRPr/>
          </a:p>
          <a:p>
            <a:pPr marL="457189" lvl="0" indent="-319079" algn="l" rtl="0">
              <a:lnSpc>
                <a:spcPct val="100000"/>
              </a:lnSpc>
              <a:spcBef>
                <a:spcPts val="0"/>
              </a:spcBef>
              <a:spcAft>
                <a:spcPts val="0"/>
              </a:spcAft>
              <a:buClr>
                <a:schemeClr val="dk1"/>
              </a:buClr>
              <a:buSzPts val="1300"/>
              <a:buChar char="●"/>
            </a:pPr>
            <a:r>
              <a:rPr lang="es" sz="1725"/>
              <a:t>Auto-monitoreo </a:t>
            </a:r>
            <a:endParaRPr sz="1725"/>
          </a:p>
          <a:p>
            <a:pPr marL="0" lvl="0" indent="0" algn="l" rtl="0">
              <a:lnSpc>
                <a:spcPct val="100000"/>
              </a:lnSpc>
              <a:spcBef>
                <a:spcPts val="0"/>
              </a:spcBef>
              <a:spcAft>
                <a:spcPts val="0"/>
              </a:spcAft>
              <a:buClr>
                <a:schemeClr val="dk1"/>
              </a:buClr>
              <a:buSzPts val="1800"/>
              <a:buNone/>
            </a:pPr>
            <a:endParaRPr sz="1725"/>
          </a:p>
          <a:p>
            <a:pPr marL="457189" lvl="0" indent="-319079" algn="l" rtl="0">
              <a:lnSpc>
                <a:spcPct val="100000"/>
              </a:lnSpc>
              <a:spcBef>
                <a:spcPts val="0"/>
              </a:spcBef>
              <a:spcAft>
                <a:spcPts val="0"/>
              </a:spcAft>
              <a:buClr>
                <a:schemeClr val="dk1"/>
              </a:buClr>
              <a:buSzPts val="1300"/>
              <a:buChar char="●"/>
            </a:pPr>
            <a:r>
              <a:rPr lang="es" sz="1725"/>
              <a:t>Culparse </a:t>
            </a:r>
            <a:endParaRPr sz="1725"/>
          </a:p>
          <a:p>
            <a:pPr marL="0" lvl="0" indent="0" algn="l" rtl="0">
              <a:lnSpc>
                <a:spcPct val="100000"/>
              </a:lnSpc>
              <a:spcBef>
                <a:spcPts val="0"/>
              </a:spcBef>
              <a:spcAft>
                <a:spcPts val="0"/>
              </a:spcAft>
              <a:buClr>
                <a:schemeClr val="dk1"/>
              </a:buClr>
              <a:buSzPts val="1800"/>
              <a:buNone/>
            </a:pPr>
            <a:endParaRPr sz="1725"/>
          </a:p>
          <a:p>
            <a:pPr marL="457189" lvl="0" indent="-319079" algn="l" rtl="0">
              <a:lnSpc>
                <a:spcPct val="100000"/>
              </a:lnSpc>
              <a:spcBef>
                <a:spcPts val="0"/>
              </a:spcBef>
              <a:spcAft>
                <a:spcPts val="0"/>
              </a:spcAft>
              <a:buClr>
                <a:schemeClr val="dk1"/>
              </a:buClr>
              <a:buSzPts val="1300"/>
              <a:buChar char="●"/>
            </a:pPr>
            <a:r>
              <a:rPr lang="es" sz="1725"/>
              <a:t>Auto-Critica </a:t>
            </a:r>
            <a:endParaRPr sz="1725"/>
          </a:p>
          <a:p>
            <a:pPr marL="0" lvl="0" indent="0" algn="l" rtl="0">
              <a:lnSpc>
                <a:spcPct val="100000"/>
              </a:lnSpc>
              <a:spcBef>
                <a:spcPts val="0"/>
              </a:spcBef>
              <a:spcAft>
                <a:spcPts val="0"/>
              </a:spcAft>
              <a:buClr>
                <a:schemeClr val="dk1"/>
              </a:buClr>
              <a:buSzPts val="1800"/>
              <a:buNone/>
            </a:pPr>
            <a:endParaRPr sz="1725"/>
          </a:p>
          <a:p>
            <a:pPr marL="457189" lvl="0" indent="-319079" algn="l" rtl="0">
              <a:lnSpc>
                <a:spcPct val="100000"/>
              </a:lnSpc>
              <a:spcBef>
                <a:spcPts val="0"/>
              </a:spcBef>
              <a:spcAft>
                <a:spcPts val="0"/>
              </a:spcAft>
              <a:buClr>
                <a:schemeClr val="dk1"/>
              </a:buClr>
              <a:buSzPts val="1300"/>
              <a:buChar char="●"/>
            </a:pPr>
            <a:r>
              <a:rPr lang="es" sz="1725"/>
              <a:t>Auto- Ataque - temor </a:t>
            </a:r>
            <a:endParaRPr sz="1725"/>
          </a:p>
          <a:p>
            <a:pPr marL="0" lvl="0" indent="0" algn="l" rtl="0">
              <a:lnSpc>
                <a:spcPct val="100000"/>
              </a:lnSpc>
              <a:spcBef>
                <a:spcPts val="0"/>
              </a:spcBef>
              <a:spcAft>
                <a:spcPts val="0"/>
              </a:spcAft>
              <a:buClr>
                <a:schemeClr val="dk1"/>
              </a:buClr>
              <a:buSzPts val="1800"/>
              <a:buNone/>
            </a:pPr>
            <a:endParaRPr sz="1725"/>
          </a:p>
          <a:p>
            <a:pPr marL="457189" lvl="0" indent="-319079" algn="l" rtl="0">
              <a:lnSpc>
                <a:spcPct val="100000"/>
              </a:lnSpc>
              <a:spcBef>
                <a:spcPts val="0"/>
              </a:spcBef>
              <a:spcAft>
                <a:spcPts val="0"/>
              </a:spcAft>
              <a:buClr>
                <a:schemeClr val="dk1"/>
              </a:buClr>
              <a:buSzPts val="1300"/>
              <a:buChar char="●"/>
            </a:pPr>
            <a:r>
              <a:rPr lang="es" sz="1725"/>
              <a:t>Los miedos arquetípicos </a:t>
            </a:r>
            <a:endParaRPr sz="1725"/>
          </a:p>
          <a:p>
            <a:pPr marL="0" lvl="0" indent="0" algn="l" rtl="0">
              <a:lnSpc>
                <a:spcPct val="100000"/>
              </a:lnSpc>
              <a:spcBef>
                <a:spcPts val="0"/>
              </a:spcBef>
              <a:spcAft>
                <a:spcPts val="0"/>
              </a:spcAft>
              <a:buClr>
                <a:schemeClr val="dk1"/>
              </a:buClr>
              <a:buSzPts val="1800"/>
              <a:buNone/>
            </a:pPr>
            <a:endParaRPr sz="1725"/>
          </a:p>
          <a:p>
            <a:pPr marL="457189" lvl="0" indent="-319079" algn="l" rtl="0">
              <a:lnSpc>
                <a:spcPct val="100000"/>
              </a:lnSpc>
              <a:spcBef>
                <a:spcPts val="0"/>
              </a:spcBef>
              <a:spcAft>
                <a:spcPts val="0"/>
              </a:spcAft>
              <a:buClr>
                <a:schemeClr val="dk1"/>
              </a:buClr>
              <a:buSzPts val="1300"/>
              <a:buChar char="●"/>
            </a:pPr>
            <a:r>
              <a:rPr lang="es" sz="1725"/>
              <a:t>Perfeccionismo  </a:t>
            </a:r>
            <a:endParaRPr sz="1725"/>
          </a:p>
          <a:p>
            <a:pPr marL="0" lvl="0" indent="0" algn="l" rtl="0">
              <a:lnSpc>
                <a:spcPct val="100000"/>
              </a:lnSpc>
              <a:spcBef>
                <a:spcPts val="0"/>
              </a:spcBef>
              <a:spcAft>
                <a:spcPts val="0"/>
              </a:spcAft>
              <a:buClr>
                <a:schemeClr val="dk1"/>
              </a:buClr>
              <a:buSzPts val="1800"/>
              <a:buNone/>
            </a:pPr>
            <a:endParaRPr sz="1725"/>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7"/>
          <p:cNvSpPr txBox="1">
            <a:spLocks noGrp="1"/>
          </p:cNvSpPr>
          <p:nvPr>
            <p:ph type="title"/>
          </p:nvPr>
        </p:nvSpPr>
        <p:spPr>
          <a:xfrm>
            <a:off x="388850" y="179625"/>
            <a:ext cx="8520600" cy="7335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3000"/>
              <a:buNone/>
            </a:pPr>
            <a:r>
              <a:rPr lang="es"/>
              <a:t>Auto-Control-Monitoreo </a:t>
            </a:r>
            <a:endParaRPr/>
          </a:p>
        </p:txBody>
      </p:sp>
      <p:sp>
        <p:nvSpPr>
          <p:cNvPr id="96" name="Google Shape;96;p27"/>
          <p:cNvSpPr txBox="1">
            <a:spLocks noGrp="1"/>
          </p:cNvSpPr>
          <p:nvPr>
            <p:ph type="body" idx="1"/>
          </p:nvPr>
        </p:nvSpPr>
        <p:spPr>
          <a:xfrm>
            <a:off x="311700" y="914700"/>
            <a:ext cx="8520600" cy="3314100"/>
          </a:xfrm>
          <a:prstGeom prst="rect">
            <a:avLst/>
          </a:prstGeom>
          <a:noFill/>
          <a:ln>
            <a:noFill/>
          </a:ln>
        </p:spPr>
        <p:txBody>
          <a:bodyPr spcFirstLastPara="1" wrap="square" lIns="91425" tIns="91425" rIns="91425" bIns="91425" anchor="t" anchorCtr="0">
            <a:noAutofit/>
          </a:bodyPr>
          <a:lstStyle/>
          <a:p>
            <a:pPr marL="0" lvl="0" indent="0" algn="just" rtl="0">
              <a:lnSpc>
                <a:spcPct val="150000"/>
              </a:lnSpc>
              <a:spcBef>
                <a:spcPts val="0"/>
              </a:spcBef>
              <a:spcAft>
                <a:spcPts val="0"/>
              </a:spcAft>
              <a:buClr>
                <a:schemeClr val="dk1"/>
              </a:buClr>
              <a:buSzPts val="1800"/>
              <a:buNone/>
            </a:pPr>
            <a:r>
              <a:rPr lang="es" sz="1400"/>
              <a:t>Las </a:t>
            </a:r>
            <a:r>
              <a:rPr lang="es" sz="1400" b="1"/>
              <a:t>mentalidades sociales </a:t>
            </a:r>
            <a:r>
              <a:rPr lang="es" sz="1400"/>
              <a:t>ponen en marcha </a:t>
            </a:r>
            <a:r>
              <a:rPr lang="es" sz="1400" b="1"/>
              <a:t>procesos de monitoreo</a:t>
            </a:r>
            <a:r>
              <a:rPr lang="es" sz="1400"/>
              <a:t> y de </a:t>
            </a:r>
            <a:r>
              <a:rPr lang="es" sz="1400" b="1"/>
              <a:t>atención focalizada</a:t>
            </a:r>
            <a:r>
              <a:rPr lang="es" sz="1400"/>
              <a:t>.</a:t>
            </a:r>
            <a:endParaRPr sz="1400"/>
          </a:p>
          <a:p>
            <a:pPr marL="0" lvl="0" indent="0" algn="just" rtl="0">
              <a:lnSpc>
                <a:spcPct val="150000"/>
              </a:lnSpc>
              <a:spcBef>
                <a:spcPts val="0"/>
              </a:spcBef>
              <a:spcAft>
                <a:spcPts val="0"/>
              </a:spcAft>
              <a:buClr>
                <a:schemeClr val="dk1"/>
              </a:buClr>
              <a:buSzPts val="1800"/>
              <a:buNone/>
            </a:pPr>
            <a:endParaRPr sz="1400"/>
          </a:p>
          <a:p>
            <a:pPr marL="0" lvl="0" indent="0" algn="just" rtl="0">
              <a:lnSpc>
                <a:spcPct val="150000"/>
              </a:lnSpc>
              <a:spcBef>
                <a:spcPts val="0"/>
              </a:spcBef>
              <a:spcAft>
                <a:spcPts val="0"/>
              </a:spcAft>
              <a:buClr>
                <a:schemeClr val="dk1"/>
              </a:buClr>
              <a:buSzPts val="1800"/>
              <a:buNone/>
            </a:pPr>
            <a:r>
              <a:rPr lang="es" sz="1400"/>
              <a:t>Lo que una persona </a:t>
            </a:r>
            <a:r>
              <a:rPr lang="es" sz="1400" b="1"/>
              <a:t>vigila y atiende</a:t>
            </a:r>
            <a:r>
              <a:rPr lang="es" sz="1400"/>
              <a:t> tanto de forma </a:t>
            </a:r>
            <a:r>
              <a:rPr lang="es" sz="1400" b="1"/>
              <a:t>consciente como no-consciente</a:t>
            </a:r>
            <a:r>
              <a:rPr lang="es" sz="1400"/>
              <a:t>,  está vinculado a los principales </a:t>
            </a:r>
            <a:r>
              <a:rPr lang="es" sz="1400" b="1"/>
              <a:t>miedos, preocupaciones actuales, deseos y necesidades,</a:t>
            </a:r>
            <a:r>
              <a:rPr lang="es" sz="1400"/>
              <a:t> y éstos pueden variar de una mentalidad a otra. </a:t>
            </a:r>
            <a:endParaRPr sz="1400"/>
          </a:p>
          <a:p>
            <a:pPr marL="0" lvl="0" indent="0" algn="l" rtl="0">
              <a:lnSpc>
                <a:spcPct val="150000"/>
              </a:lnSpc>
              <a:spcBef>
                <a:spcPts val="0"/>
              </a:spcBef>
              <a:spcAft>
                <a:spcPts val="0"/>
              </a:spcAft>
              <a:buClr>
                <a:schemeClr val="dk1"/>
              </a:buClr>
              <a:buSzPts val="1800"/>
              <a:buNone/>
            </a:pPr>
            <a:endParaRPr sz="1400"/>
          </a:p>
          <a:p>
            <a:pPr marL="0" lvl="0" indent="0" algn="ctr" rtl="0">
              <a:lnSpc>
                <a:spcPct val="150000"/>
              </a:lnSpc>
              <a:spcBef>
                <a:spcPts val="0"/>
              </a:spcBef>
              <a:spcAft>
                <a:spcPts val="0"/>
              </a:spcAft>
              <a:buClr>
                <a:schemeClr val="dk1"/>
              </a:buClr>
              <a:buSzPts val="1800"/>
              <a:buNone/>
            </a:pPr>
            <a:r>
              <a:rPr lang="es" sz="1400"/>
              <a:t>Algunas </a:t>
            </a:r>
            <a:r>
              <a:rPr lang="es" sz="1400" b="1"/>
              <a:t>formas de crítica</a:t>
            </a:r>
            <a:r>
              <a:rPr lang="es" sz="1400"/>
              <a:t> se basan en la</a:t>
            </a:r>
            <a:r>
              <a:rPr lang="es" sz="1400" b="1"/>
              <a:t> </a:t>
            </a:r>
            <a:r>
              <a:rPr lang="es" sz="1400" b="1">
                <a:solidFill>
                  <a:srgbClr val="CC4125"/>
                </a:solidFill>
              </a:rPr>
              <a:t>vergüenza</a:t>
            </a:r>
            <a:r>
              <a:rPr lang="es" sz="1400"/>
              <a:t> (mentalidad de competencia) y se centran en la sensación de un </a:t>
            </a:r>
            <a:r>
              <a:rPr lang="es" sz="1400" b="1"/>
              <a:t>yo inadecuado,</a:t>
            </a:r>
            <a:r>
              <a:rPr lang="es" sz="1400"/>
              <a:t> mientras que otras se basan en la </a:t>
            </a:r>
            <a:r>
              <a:rPr lang="es" sz="1400" b="1">
                <a:solidFill>
                  <a:srgbClr val="00989A"/>
                </a:solidFill>
              </a:rPr>
              <a:t>culpa </a:t>
            </a:r>
            <a:r>
              <a:rPr lang="es" sz="1400"/>
              <a:t>y se centran en </a:t>
            </a:r>
            <a:r>
              <a:rPr lang="es" sz="1400" b="1"/>
              <a:t>comportamientos </a:t>
            </a:r>
            <a:r>
              <a:rPr lang="es" sz="1400"/>
              <a:t>que han sido perjudiciales para los demás. </a:t>
            </a:r>
            <a:endParaRPr sz="1400"/>
          </a:p>
          <a:p>
            <a:pPr marL="0" lvl="0" indent="0" algn="l" rtl="0">
              <a:lnSpc>
                <a:spcPct val="150000"/>
              </a:lnSpc>
              <a:spcBef>
                <a:spcPts val="0"/>
              </a:spcBef>
              <a:spcAft>
                <a:spcPts val="0"/>
              </a:spcAft>
              <a:buClr>
                <a:schemeClr val="dk1"/>
              </a:buClr>
              <a:buSzPts val="1800"/>
              <a:buNone/>
            </a:pPr>
            <a:endParaRPr sz="1400"/>
          </a:p>
          <a:p>
            <a:pPr marL="0" lvl="0" indent="0" algn="l" rtl="0">
              <a:lnSpc>
                <a:spcPct val="100000"/>
              </a:lnSpc>
              <a:spcBef>
                <a:spcPts val="0"/>
              </a:spcBef>
              <a:spcAft>
                <a:spcPts val="0"/>
              </a:spcAft>
              <a:buClr>
                <a:schemeClr val="dk1"/>
              </a:buClr>
              <a:buSzPts val="1800"/>
              <a:buNone/>
            </a:pPr>
            <a:endParaRPr/>
          </a:p>
        </p:txBody>
      </p:sp>
    </p:spTree>
  </p:cSld>
  <p:clrMapOvr>
    <a:masterClrMapping/>
  </p:clrMapOvr>
</p:sld>
</file>

<file path=ppt/theme/theme1.xml><?xml version="1.0" encoding="utf-8"?>
<a:theme xmlns:a="http://schemas.openxmlformats.org/drawingml/2006/main" name="Motivación Compasiva - Logo 1">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1AFD1"/>
      </a:accent5>
      <a:accent6>
        <a:srgbClr val="F8E71C"/>
      </a:accent6>
      <a:hlink>
        <a:srgbClr val="01AFD1"/>
      </a:hlink>
      <a:folHlink>
        <a:srgbClr val="01AF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3367</Words>
  <Application>Microsoft Macintosh PowerPoint</Application>
  <PresentationFormat>Presentación en pantalla (16:9)</PresentationFormat>
  <Paragraphs>303</Paragraphs>
  <Slides>34</Slides>
  <Notes>34</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34</vt:i4>
      </vt:variant>
    </vt:vector>
  </HeadingPairs>
  <TitlesOfParts>
    <vt:vector size="40" baseType="lpstr">
      <vt:lpstr>Montserrat</vt:lpstr>
      <vt:lpstr>Source Code Pro</vt:lpstr>
      <vt:lpstr>Arial</vt:lpstr>
      <vt:lpstr>Oswald</vt:lpstr>
      <vt:lpstr>Calibri</vt:lpstr>
      <vt:lpstr>Motivación Compasiva - Logo 1</vt:lpstr>
      <vt:lpstr> Autocrítica </vt:lpstr>
      <vt:lpstr>Auto-Critica</vt:lpstr>
      <vt:lpstr>Presentación de PowerPoint</vt:lpstr>
      <vt:lpstr>Presentación de PowerPoint</vt:lpstr>
      <vt:lpstr>Presentación de PowerPoint</vt:lpstr>
      <vt:lpstr>AUTO CRITICA</vt:lpstr>
      <vt:lpstr>DISTINGUIMOS UNA  AUTO CRITICA</vt:lpstr>
      <vt:lpstr>PROCESOS QUE SUBYACEN A LA AUTO-CRITICA </vt:lpstr>
      <vt:lpstr>Auto-Control-Monitoreo </vt:lpstr>
      <vt:lpstr>Culparse </vt:lpstr>
      <vt:lpstr>  Autocrítica </vt:lpstr>
      <vt:lpstr>Auto-crítica. </vt:lpstr>
      <vt:lpstr>Auto - Ataque - Temor </vt:lpstr>
      <vt:lpstr>Presentación de PowerPoint</vt:lpstr>
      <vt:lpstr>Miedos Arquetípicos  </vt:lpstr>
      <vt:lpstr>Presentación de PowerPoint</vt:lpstr>
      <vt:lpstr>Perfeccionismo </vt:lpstr>
      <vt:lpstr>Perfeccionismo</vt:lpstr>
      <vt:lpstr>Auto - Corrección Compasiva </vt:lpstr>
      <vt:lpstr>Orígenes  Formas  Funciones </vt:lpstr>
      <vt:lpstr>Orígenes</vt:lpstr>
      <vt:lpstr>FUNCIONES </vt:lpstr>
      <vt:lpstr>FORMAS</vt:lpstr>
      <vt:lpstr>Presentación de PowerPoint</vt:lpstr>
      <vt:lpstr>La Terapia </vt:lpstr>
      <vt:lpstr>La Terapia </vt:lpstr>
      <vt:lpstr>Presentación de PowerPoint</vt:lpstr>
      <vt:lpstr>Compromiso y trabajo con el auto-crítico</vt:lpstr>
      <vt:lpstr>Completar</vt:lpstr>
      <vt:lpstr>Presentación de PowerPoint</vt:lpstr>
      <vt:lpstr>Preguntas útiles para el proceso de discernimiento </vt:lpstr>
      <vt:lpstr>Presentación de PowerPoint</vt:lpstr>
      <vt:lpstr>Explorando la Auto-crítica (Personal Dissapointed gap)</vt:lpstr>
      <vt:lpstr>Gracias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Autocrítica </dc:title>
  <cp:lastModifiedBy>maria costa</cp:lastModifiedBy>
  <cp:revision>1</cp:revision>
  <dcterms:modified xsi:type="dcterms:W3CDTF">2023-12-06T19:10:33Z</dcterms:modified>
</cp:coreProperties>
</file>